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77" r:id="rId2"/>
    <p:sldId id="258" r:id="rId3"/>
    <p:sldId id="262" r:id="rId4"/>
    <p:sldId id="264" r:id="rId5"/>
    <p:sldId id="260" r:id="rId6"/>
    <p:sldId id="265" r:id="rId7"/>
    <p:sldId id="284" r:id="rId8"/>
    <p:sldId id="280" r:id="rId9"/>
    <p:sldId id="285" r:id="rId10"/>
    <p:sldId id="298" r:id="rId11"/>
    <p:sldId id="279" r:id="rId12"/>
    <p:sldId id="282" r:id="rId13"/>
    <p:sldId id="292" r:id="rId14"/>
    <p:sldId id="294" r:id="rId15"/>
    <p:sldId id="295" r:id="rId16"/>
    <p:sldId id="272" r:id="rId17"/>
    <p:sldId id="276" r:id="rId18"/>
    <p:sldId id="281" r:id="rId19"/>
    <p:sldId id="301" r:id="rId20"/>
    <p:sldId id="288" r:id="rId21"/>
    <p:sldId id="299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rino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E0702"/>
    <a:srgbClr val="7F4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38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0" y="226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7D901-FD44-4914-84FF-D8E103F3E492}" type="datetimeFigureOut">
              <a:rPr lang="pt-BR" smtClean="0"/>
              <a:t>19/09/2012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0EFC3-70CC-475B-AAC8-A3CDCD999C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141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0EFC3-70CC-475B-AAC8-A3CDCD999C0D}" type="slidenum">
              <a:rPr lang="pt-BR" smtClean="0">
                <a:solidFill>
                  <a:prstClr val="black"/>
                </a:solidFill>
              </a:rPr>
              <a:pPr/>
              <a:t>1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41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0EFC3-70CC-475B-AAC8-A3CDCD999C0D}" type="slidenum">
              <a:rPr lang="pt-BR" smtClean="0">
                <a:solidFill>
                  <a:prstClr val="black"/>
                </a:solidFill>
              </a:rPr>
              <a:pPr/>
              <a:t>15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413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0EFC3-70CC-475B-AAC8-A3CDCD999C0D}" type="slidenum">
              <a:rPr lang="pt-BR" smtClean="0">
                <a:solidFill>
                  <a:prstClr val="black"/>
                </a:solidFill>
              </a:rPr>
              <a:pPr/>
              <a:t>16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413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0EFC3-70CC-475B-AAC8-A3CDCD999C0D}" type="slidenum">
              <a:rPr lang="pt-BR" smtClean="0">
                <a:solidFill>
                  <a:prstClr val="black"/>
                </a:solidFill>
              </a:rPr>
              <a:pPr/>
              <a:t>17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413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0EFC3-70CC-475B-AAC8-A3CDCD999C0D}" type="slidenum">
              <a:rPr lang="pt-BR" smtClean="0">
                <a:solidFill>
                  <a:prstClr val="black"/>
                </a:solidFill>
              </a:rPr>
              <a:pPr/>
              <a:t>18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413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0EFC3-70CC-475B-AAC8-A3CDCD999C0D}" type="slidenum">
              <a:rPr lang="pt-BR" smtClean="0">
                <a:solidFill>
                  <a:prstClr val="black"/>
                </a:solidFill>
              </a:rPr>
              <a:pPr/>
              <a:t>19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41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0EFC3-70CC-475B-AAC8-A3CDCD999C0D}" type="slidenum">
              <a:rPr lang="pt-BR" smtClean="0">
                <a:solidFill>
                  <a:prstClr val="black"/>
                </a:solidFill>
              </a:rPr>
              <a:pPr/>
              <a:t>21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41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0EFC3-70CC-475B-AAC8-A3CDCD999C0D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9641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0EFC3-70CC-475B-AAC8-A3CDCD999C0D}" type="slidenum">
              <a:rPr lang="pt-BR" smtClean="0">
                <a:solidFill>
                  <a:prstClr val="black"/>
                </a:solidFill>
              </a:rPr>
              <a:pPr/>
              <a:t>6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41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0EFC3-70CC-475B-AAC8-A3CDCD999C0D}" type="slidenum">
              <a:rPr lang="pt-BR" smtClean="0">
                <a:solidFill>
                  <a:prstClr val="black"/>
                </a:solidFill>
              </a:rPr>
              <a:pPr/>
              <a:t>8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41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0EFC3-70CC-475B-AAC8-A3CDCD999C0D}" type="slidenum">
              <a:rPr lang="pt-BR" smtClean="0">
                <a:solidFill>
                  <a:prstClr val="black"/>
                </a:solidFill>
              </a:rPr>
              <a:pPr/>
              <a:t>9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41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0EFC3-70CC-475B-AAC8-A3CDCD999C0D}" type="slidenum">
              <a:rPr lang="pt-BR" smtClean="0">
                <a:solidFill>
                  <a:prstClr val="black"/>
                </a:solidFill>
              </a:rPr>
              <a:pPr/>
              <a:t>10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41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0EFC3-70CC-475B-AAC8-A3CDCD999C0D}" type="slidenum">
              <a:rPr lang="pt-BR" smtClean="0">
                <a:solidFill>
                  <a:prstClr val="black"/>
                </a:solidFill>
              </a:rPr>
              <a:pPr/>
              <a:t>11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41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0EFC3-70CC-475B-AAC8-A3CDCD999C0D}" type="slidenum">
              <a:rPr lang="pt-BR" smtClean="0">
                <a:solidFill>
                  <a:prstClr val="black"/>
                </a:solidFill>
              </a:rPr>
              <a:pPr/>
              <a:t>12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41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0EFC3-70CC-475B-AAC8-A3CDCD999C0D}" type="slidenum">
              <a:rPr lang="pt-BR" smtClean="0">
                <a:solidFill>
                  <a:prstClr val="black"/>
                </a:solidFill>
              </a:rPr>
              <a:pPr/>
              <a:t>14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41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0BF1-1FE9-4E25-9031-72A27299442B}" type="datetimeFigureOut">
              <a:rPr lang="pt-BR" smtClean="0"/>
              <a:t>19/09/2012</a:t>
            </a:fld>
            <a:endParaRPr lang="pt-BR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699377B-3E83-473B-AD69-CE5AC5999E01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0BF1-1FE9-4E25-9031-72A27299442B}" type="datetimeFigureOut">
              <a:rPr lang="pt-BR" smtClean="0"/>
              <a:t>19/09/2012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9377B-3E83-473B-AD69-CE5AC5999E0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0BF1-1FE9-4E25-9031-72A27299442B}" type="datetimeFigureOut">
              <a:rPr lang="pt-BR" smtClean="0"/>
              <a:t>19/09/2012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9377B-3E83-473B-AD69-CE5AC5999E0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0BF1-1FE9-4E25-9031-72A27299442B}" type="datetimeFigureOut">
              <a:rPr lang="pt-BR" smtClean="0"/>
              <a:t>19/09/2012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9377B-3E83-473B-AD69-CE5AC5999E01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0BF1-1FE9-4E25-9031-72A27299442B}" type="datetimeFigureOut">
              <a:rPr lang="pt-BR" smtClean="0"/>
              <a:t>19/09/2012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699377B-3E83-473B-AD69-CE5AC5999E01}" type="slidenum">
              <a:rPr lang="pt-BR" smtClean="0"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0BF1-1FE9-4E25-9031-72A27299442B}" type="datetimeFigureOut">
              <a:rPr lang="pt-BR" smtClean="0"/>
              <a:t>19/09/2012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9377B-3E83-473B-AD69-CE5AC5999E01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0BF1-1FE9-4E25-9031-72A27299442B}" type="datetimeFigureOut">
              <a:rPr lang="pt-BR" smtClean="0"/>
              <a:t>19/09/2012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9377B-3E83-473B-AD69-CE5AC5999E01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0BF1-1FE9-4E25-9031-72A27299442B}" type="datetimeFigureOut">
              <a:rPr lang="pt-BR" smtClean="0"/>
              <a:t>19/09/2012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9377B-3E83-473B-AD69-CE5AC5999E0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0BF1-1FE9-4E25-9031-72A27299442B}" type="datetimeFigureOut">
              <a:rPr lang="pt-BR" smtClean="0"/>
              <a:t>19/09/2012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9377B-3E83-473B-AD69-CE5AC5999E0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0BF1-1FE9-4E25-9031-72A27299442B}" type="datetimeFigureOut">
              <a:rPr lang="pt-BR" smtClean="0"/>
              <a:t>19/09/2012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9377B-3E83-473B-AD69-CE5AC5999E01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0BF1-1FE9-4E25-9031-72A27299442B}" type="datetimeFigureOut">
              <a:rPr lang="pt-BR" smtClean="0"/>
              <a:t>19/09/2012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699377B-3E83-473B-AD69-CE5AC5999E01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F9C0BF1-1FE9-4E25-9031-72A27299442B}" type="datetimeFigureOut">
              <a:rPr lang="pt-BR" smtClean="0"/>
              <a:t>19/09/2012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699377B-3E83-473B-AD69-CE5AC5999E01}" type="slidenum">
              <a:rPr lang="pt-BR" smtClean="0"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172761"/>
            <a:ext cx="7920880" cy="66693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rmAutofit lnSpcReduction="10000"/>
          </a:bodyPr>
          <a:lstStyle/>
          <a:p>
            <a:pPr algn="just">
              <a:spcAft>
                <a:spcPts val="1000"/>
              </a:spcAft>
            </a:pPr>
            <a:r>
              <a:rPr lang="pt-BR" sz="1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Índice </a:t>
            </a:r>
          </a:p>
          <a:p>
            <a:pPr algn="just">
              <a:spcAft>
                <a:spcPts val="1000"/>
              </a:spcAft>
            </a:pPr>
            <a:r>
              <a:rPr lang="pt-BR" sz="1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Apresentação </a:t>
            </a:r>
            <a:r>
              <a:rPr lang="pt-BR" sz="1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...................................................................................................................................................................2</a:t>
            </a:r>
            <a:endParaRPr lang="pt-BR" sz="12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  <a:buClr>
                <a:srgbClr val="D34817"/>
              </a:buClr>
            </a:pPr>
            <a:r>
              <a:rPr lang="pt-BR" sz="12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Estrutura do Programa </a:t>
            </a:r>
            <a:r>
              <a:rPr lang="pt-BR" sz="1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......................................................................................................................................................</a:t>
            </a:r>
            <a:r>
              <a:rPr lang="pt-BR" sz="1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3</a:t>
            </a:r>
          </a:p>
          <a:p>
            <a:pPr algn="just">
              <a:spcAft>
                <a:spcPts val="1000"/>
              </a:spcAft>
              <a:buClr>
                <a:srgbClr val="D34817"/>
              </a:buClr>
            </a:pPr>
            <a:r>
              <a:rPr lang="pt-BR" sz="1200" b="1" dirty="0" smtClean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Treinamento </a:t>
            </a:r>
            <a:r>
              <a:rPr lang="pt-BR" sz="1200" b="1" dirty="0" smtClean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.....................................................................................................................................................................</a:t>
            </a:r>
            <a:r>
              <a:rPr lang="pt-BR" sz="1200" b="1" dirty="0" smtClean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4</a:t>
            </a:r>
            <a:endParaRPr lang="pt-BR" sz="12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</a:pPr>
            <a:r>
              <a:rPr lang="pt-BR" sz="1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Empresa ...........................................................................................................................................................................5</a:t>
            </a:r>
            <a:endParaRPr lang="pt-BR" sz="1200" b="1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spcAft>
                <a:spcPts val="1000"/>
              </a:spcAft>
              <a:buClr>
                <a:srgbClr val="D34817"/>
              </a:buClr>
            </a:pPr>
            <a:r>
              <a:rPr lang="pt-BR" sz="1200" b="1" dirty="0" smtClean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Cenário ............................................................................................................................................................................</a:t>
            </a:r>
            <a:r>
              <a:rPr lang="pt-BR" sz="1200" b="1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6</a:t>
            </a:r>
            <a:endParaRPr lang="pt-BR" sz="12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</a:pPr>
            <a:r>
              <a:rPr lang="pt-BR" sz="1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Conceito ...........................................................................................................................................................................7</a:t>
            </a:r>
            <a:endParaRPr lang="pt-BR" sz="12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</a:pPr>
            <a:r>
              <a:rPr lang="pt-BR" sz="1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Habilidades ......................................................................................................................................................................9</a:t>
            </a:r>
            <a:endParaRPr lang="pt-BR" sz="1200" b="1" dirty="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algn="just">
              <a:spcAft>
                <a:spcPts val="1000"/>
              </a:spcAft>
            </a:pPr>
            <a:r>
              <a:rPr lang="pt-BR" sz="1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Perfil ..............................................................................................................................................................................10</a:t>
            </a:r>
            <a:endParaRPr lang="pt-BR" sz="12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</a:pPr>
            <a:r>
              <a:rPr lang="pt-BR" sz="12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Responsabilidades </a:t>
            </a:r>
            <a:r>
              <a:rPr lang="pt-BR" sz="1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..........................................................................................................................................................11</a:t>
            </a:r>
          </a:p>
          <a:p>
            <a:pPr lvl="0" algn="just">
              <a:spcAft>
                <a:spcPts val="1000"/>
              </a:spcAft>
              <a:buClr>
                <a:srgbClr val="D34817"/>
              </a:buClr>
            </a:pPr>
            <a:r>
              <a:rPr lang="pt-BR" sz="1200" b="1" dirty="0" smtClean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Gestão Social ..................................................................................................................................................................13</a:t>
            </a:r>
          </a:p>
          <a:p>
            <a:pPr lvl="0" algn="just">
              <a:spcAft>
                <a:spcPts val="1000"/>
              </a:spcAft>
              <a:buClr>
                <a:srgbClr val="D34817"/>
              </a:buClr>
            </a:pPr>
            <a:r>
              <a:rPr lang="pt-BR" sz="1200" b="1" dirty="0" smtClean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Trabalho em  equipe........................................................................................................................................................14</a:t>
            </a:r>
          </a:p>
          <a:p>
            <a:pPr lvl="0" algn="just">
              <a:spcAft>
                <a:spcPts val="1000"/>
              </a:spcAft>
              <a:buClr>
                <a:srgbClr val="D34817"/>
              </a:buClr>
            </a:pPr>
            <a:r>
              <a:rPr lang="pt-BR" sz="1200" b="1" dirty="0" smtClean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Clientes ..........................................................................................................................................................................16</a:t>
            </a:r>
            <a:endParaRPr lang="pt-BR" sz="1200" b="1" dirty="0">
              <a:solidFill>
                <a:prstClr val="black"/>
              </a:solidFill>
              <a:latin typeface="Calibri"/>
              <a:ea typeface="Calibri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pt-BR" sz="1200" b="1" dirty="0" smtClean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O </a:t>
            </a:r>
            <a:r>
              <a:rPr lang="pt-BR" sz="1200" b="1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Ciclo (PEVA)  Planejamento, Execução, Verificação, Ação </a:t>
            </a:r>
            <a:r>
              <a:rPr lang="pt-BR" sz="1200" b="1" dirty="0" smtClean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..............................................................................................17</a:t>
            </a:r>
            <a:endParaRPr lang="pt-BR" sz="1200" b="1" dirty="0" smtClean="0">
              <a:solidFill>
                <a:schemeClr val="tx1"/>
              </a:solidFill>
              <a:latin typeface="Calibri"/>
              <a:ea typeface="Batang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pt-BR" sz="1200" b="1" dirty="0" smtClean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Etapas </a:t>
            </a:r>
            <a:r>
              <a:rPr lang="pt-BR" sz="1200" b="1" dirty="0" smtClean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............................................................................................................................................................................18</a:t>
            </a:r>
            <a:endParaRPr lang="pt-BR" sz="12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pt-BR" sz="1200" b="1" dirty="0" smtClean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Ferramenta e </a:t>
            </a:r>
            <a:r>
              <a:rPr lang="pt-BR" sz="1200" b="1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Benchmarking </a:t>
            </a:r>
            <a:r>
              <a:rPr lang="pt-BR" sz="1200" b="1" dirty="0" smtClean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...........................................................................................................................................19</a:t>
            </a:r>
          </a:p>
          <a:p>
            <a:pPr lvl="0" algn="just">
              <a:spcAft>
                <a:spcPts val="1000"/>
              </a:spcAft>
              <a:buClr>
                <a:srgbClr val="D34817"/>
              </a:buClr>
            </a:pPr>
            <a:r>
              <a:rPr lang="pt-BR" sz="1200" b="1" dirty="0" smtClean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Resultados ......................................................................................................................................................................20</a:t>
            </a:r>
          </a:p>
          <a:p>
            <a:pPr lvl="0" algn="just">
              <a:spcAft>
                <a:spcPts val="1000"/>
              </a:spcAft>
              <a:buClr>
                <a:srgbClr val="D34817"/>
              </a:buClr>
            </a:pPr>
            <a:r>
              <a:rPr lang="pt-BR" sz="1200" b="1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 </a:t>
            </a:r>
            <a:r>
              <a:rPr lang="pt-BR" sz="1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Cronograma </a:t>
            </a:r>
            <a:r>
              <a:rPr lang="pt-BR" sz="1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...................................................................................................................................................................21</a:t>
            </a:r>
            <a:endParaRPr lang="pt-BR" sz="12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363538" algn="just">
              <a:spcAft>
                <a:spcPts val="1000"/>
              </a:spcAft>
            </a:pPr>
            <a:r>
              <a:rPr lang="pt-BR" sz="12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Estágio </a:t>
            </a:r>
            <a:r>
              <a:rPr lang="pt-BR" sz="1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&gt;</a:t>
            </a:r>
            <a:endParaRPr lang="pt-BR" sz="1200" b="1" dirty="0" smtClean="0">
              <a:solidFill>
                <a:schemeClr val="tx1"/>
              </a:solidFill>
              <a:latin typeface="Calibri" pitchFamily="34" charset="0"/>
              <a:ea typeface="Batang"/>
              <a:cs typeface="Calibri" pitchFamily="34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619672" y="-387424"/>
            <a:ext cx="6624736" cy="936104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16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sz="16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pt-BR" sz="24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Programa </a:t>
            </a:r>
            <a:r>
              <a:rPr lang="pt-BR" sz="24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de Formação Profissional</a:t>
            </a:r>
            <a:endParaRPr lang="pt-BR" sz="2400" dirty="0">
              <a:solidFill>
                <a:schemeClr val="tx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77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43608" y="620689"/>
            <a:ext cx="7920880" cy="62373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>
              <a:lnSpc>
                <a:spcPct val="115000"/>
              </a:lnSpc>
            </a:pPr>
            <a:endParaRPr lang="pt-BR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/>
              <a:ea typeface="Batang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/>
                <a:ea typeface="Batang"/>
                <a:cs typeface="Times New Roman"/>
              </a:rPr>
              <a:t>.</a:t>
            </a:r>
          </a:p>
          <a:p>
            <a:pPr>
              <a:lnSpc>
                <a:spcPct val="115000"/>
              </a:lnSpc>
            </a:pPr>
            <a:r>
              <a:rPr lang="pt-B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     </a:t>
            </a:r>
            <a:endParaRPr lang="pt-BR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algn="l">
              <a:lnSpc>
                <a:spcPct val="115000"/>
              </a:lnSpc>
            </a:pP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1º) Como devemos atuar </a:t>
            </a: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para que os </a:t>
            </a: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processos  </a:t>
            </a: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sejam os melhores </a:t>
            </a: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possíveis?</a:t>
            </a: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400" dirty="0"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Devemos apoiar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,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influenciar nas mudanças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necessárias.  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Garantirmos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as melhores respostas aos nossos  clientes, gerando resultados para a loja, trabalhar  integrando todos os  processos, e sempre pensando no  trabalho em equipe; averiguando  sempre sobrepor os interesses da loja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.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2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lvl="0" algn="just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prstClr val="black">
                    <a:lumMod val="95000"/>
                    <a:lumOff val="5000"/>
                  </a:prstClr>
                </a:solidFill>
                <a:latin typeface="Calibri" pitchFamily="34" charset="0"/>
                <a:ea typeface="Batang"/>
                <a:cs typeface="Calibri" pitchFamily="34" charset="0"/>
              </a:rPr>
              <a:t>Agir pro ativamente, aproveitando as oportunidades quando ocorrerem, identificar, propor e implementar soluções para problemas.</a:t>
            </a:r>
            <a:endParaRPr lang="pt-BR" sz="1200" b="1" dirty="0">
              <a:solidFill>
                <a:prstClr val="black">
                  <a:lumMod val="95000"/>
                  <a:lumOff val="5000"/>
                </a:prst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lvl="0" algn="just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prstClr val="black">
                    <a:lumMod val="95000"/>
                    <a:lumOff val="5000"/>
                  </a:prstClr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400" b="1" dirty="0" smtClean="0">
              <a:solidFill>
                <a:srgbClr val="000000"/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lvl="0" algn="just">
              <a:lnSpc>
                <a:spcPct val="115000"/>
              </a:lnSpc>
              <a:buClr>
                <a:srgbClr val="D34817"/>
              </a:buClr>
              <a:buSzPts val="900"/>
              <a:tabLst>
                <a:tab pos="228600" algn="l"/>
              </a:tabLst>
            </a:pP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2</a:t>
            </a: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º) Quais as </a:t>
            </a: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pessoas que possibilitam realizar melhorias nos </a:t>
            </a: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processos?</a:t>
            </a: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400" dirty="0">
              <a:solidFill>
                <a:srgbClr val="696464"/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Pessoas que tenham a capacidade de estudar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e entender o funcionamento da loja, direcionar todos os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trabalhos  evolvidos para obter melhorias de resultados,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manter elevadas a qualidade  e produtividade da loja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.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Dispor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de profundos conhecimentos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técnicos e 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atualizá-los constantemente e aplicá-los nas áreas de atuação da loja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.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lvl="0" algn="just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prstClr val="black">
                    <a:lumMod val="95000"/>
                    <a:lumOff val="5000"/>
                  </a:prstClr>
                </a:solidFill>
                <a:latin typeface="Calibri" pitchFamily="34" charset="0"/>
                <a:ea typeface="Batang"/>
                <a:cs typeface="Calibri" pitchFamily="34" charset="0"/>
              </a:rPr>
              <a:t>Atender de forma focada </a:t>
            </a:r>
            <a:r>
              <a:rPr lang="pt-BR" sz="12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libri" pitchFamily="34" charset="0"/>
                <a:ea typeface="Batang"/>
                <a:cs typeface="Calibri" pitchFamily="34" charset="0"/>
              </a:rPr>
              <a:t>em  </a:t>
            </a:r>
            <a:r>
              <a:rPr lang="pt-BR" sz="1200" b="1" dirty="0">
                <a:solidFill>
                  <a:prstClr val="black">
                    <a:lumMod val="95000"/>
                    <a:lumOff val="5000"/>
                  </a:prstClr>
                </a:solidFill>
                <a:latin typeface="Calibri" pitchFamily="34" charset="0"/>
                <a:ea typeface="Batang"/>
                <a:cs typeface="Calibri" pitchFamily="34" charset="0"/>
              </a:rPr>
              <a:t>superar padrões de qualidade (Interno/Externo), visando atingir níveis cada vez mais elevados de </a:t>
            </a:r>
            <a:r>
              <a:rPr lang="pt-BR" sz="12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libri" pitchFamily="34" charset="0"/>
                <a:ea typeface="Batang"/>
                <a:cs typeface="Calibri" pitchFamily="34" charset="0"/>
              </a:rPr>
              <a:t>desempenho e surpreender .</a:t>
            </a:r>
            <a:endParaRPr lang="pt-BR" sz="1200" b="1" dirty="0">
              <a:solidFill>
                <a:prstClr val="black">
                  <a:lumMod val="95000"/>
                  <a:lumOff val="5000"/>
                </a:prst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t-BR" sz="12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lvl="0" algn="just">
              <a:lnSpc>
                <a:spcPct val="115000"/>
              </a:lnSpc>
              <a:buClr>
                <a:srgbClr val="D34817"/>
              </a:buClr>
              <a:buSzPts val="900"/>
              <a:tabLst>
                <a:tab pos="228600" algn="l"/>
              </a:tabLst>
            </a:pPr>
            <a:r>
              <a:rPr lang="pt-B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3º) </a:t>
            </a: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Qual seria o comportamento </a:t>
            </a: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dos profissionais </a:t>
            </a: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direcionados para garantir a eficiência dos </a:t>
            </a: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processos?</a:t>
            </a:r>
            <a:endParaRPr lang="pt-BR" sz="1400" dirty="0">
              <a:solidFill>
                <a:srgbClr val="696464"/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Com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bases lógicas e consistentes, pensar de forma critica e sistêmica e encaminhar as oportunidades e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problemas;  e rigorosamente, organizar,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controlar, cumprir e fazer cumprir processos, políticas e procedimentos da loja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.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Adquirir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, elaborar, multiplicar formas eficazes nas aplicações de todos os conceitos do padrão operacional e de atendimento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.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2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itchFamily="34" charset="0"/>
              <a:ea typeface="Calibri"/>
              <a:cs typeface="Calibri" pitchFamily="34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547664" y="-315415"/>
            <a:ext cx="6624736" cy="936103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pt-BR" sz="24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/>
            </a:r>
            <a:br>
              <a:rPr lang="pt-BR" sz="24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r>
              <a:rPr lang="pt-BR" sz="24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/>
            </a:r>
            <a:br>
              <a:rPr lang="pt-BR" sz="24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r>
              <a:rPr lang="pt-BR" sz="24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/>
            </a:r>
            <a:br>
              <a:rPr lang="pt-BR" sz="24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r>
              <a:rPr lang="pt-BR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Perfil</a:t>
            </a:r>
            <a:r>
              <a:rPr lang="pt-BR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/>
            </a:r>
            <a:br>
              <a:rPr lang="pt-BR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</a:br>
            <a:r>
              <a:rPr lang="pt-B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/>
            </a:r>
            <a:br>
              <a:rPr lang="pt-B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</a:br>
            <a:r>
              <a:rPr lang="pt-B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</a:rPr>
              <a:t/>
            </a:r>
            <a:br>
              <a:rPr lang="pt-B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</a:rPr>
            </a:br>
            <a:endParaRPr lang="pt-BR" sz="20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" name="CaixaDeTexto 3"/>
          <p:cNvSpPr txBox="1"/>
          <p:nvPr/>
        </p:nvSpPr>
        <p:spPr>
          <a:xfrm rot="10800000" flipV="1">
            <a:off x="8244408" y="753671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prstClr val="black"/>
                </a:solidFill>
              </a:rPr>
              <a:t>10</a:t>
            </a:r>
            <a:endParaRPr lang="pt-BR" sz="1200" b="1" dirty="0">
              <a:solidFill>
                <a:prstClr val="black"/>
              </a:solidFill>
            </a:endParaRPr>
          </a:p>
        </p:txBody>
      </p:sp>
      <p:pic>
        <p:nvPicPr>
          <p:cNvPr id="7" name="Imagem 6" descr="j043936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20688"/>
            <a:ext cx="1548172" cy="11521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299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920880" cy="63093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endParaRPr lang="pt-BR" sz="1400" b="1" dirty="0" smtClean="0">
              <a:solidFill>
                <a:schemeClr val="tx1"/>
              </a:solidFill>
              <a:latin typeface="Cambria"/>
              <a:ea typeface="Batang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endParaRPr lang="pt-BR" sz="1400" b="1" dirty="0">
              <a:solidFill>
                <a:schemeClr val="tx1"/>
              </a:solidFill>
              <a:latin typeface="Cambria"/>
              <a:ea typeface="Batang"/>
              <a:cs typeface="Times New Roman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619672" y="-523610"/>
            <a:ext cx="6624736" cy="1047220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580"/>
              </a:spcBef>
              <a:tabLst>
                <a:tab pos="2430780" algn="l"/>
              </a:tabLst>
            </a:pPr>
            <a:r>
              <a:rPr lang="pt-BR" sz="1800" b="1" dirty="0" smtClean="0">
                <a:solidFill>
                  <a:srgbClr val="000000"/>
                </a:solidFill>
                <a:latin typeface="Calibri"/>
                <a:ea typeface="Calibri"/>
              </a:rPr>
              <a:t>Papeis e Responsabilidade</a:t>
            </a:r>
            <a:endParaRPr lang="pt-BR" sz="1800" b="1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" name="CaixaDeTexto 3"/>
          <p:cNvSpPr txBox="1"/>
          <p:nvPr/>
        </p:nvSpPr>
        <p:spPr>
          <a:xfrm rot="10800000" flipV="1">
            <a:off x="8244408" y="753671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prstClr val="black"/>
                </a:solidFill>
              </a:rPr>
              <a:t>11</a:t>
            </a:r>
            <a:endParaRPr lang="pt-BR" sz="1200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684386"/>
              </p:ext>
            </p:extLst>
          </p:nvPr>
        </p:nvGraphicFramePr>
        <p:xfrm>
          <a:off x="1907704" y="188638"/>
          <a:ext cx="6192689" cy="6699331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1707865"/>
                <a:gridCol w="2176507"/>
                <a:gridCol w="2308317"/>
              </a:tblGrid>
              <a:tr h="225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ÁREA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ATIVIDADE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DETALHES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653">
                <a:tc rowSpan="10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 smtClean="0">
                          <a:effectLst/>
                        </a:rPr>
                        <a:t> 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 smtClean="0">
                          <a:effectLst/>
                        </a:rPr>
                        <a:t>PRODUTOS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Linha </a:t>
                      </a: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de Produtos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Conhecer </a:t>
                      </a: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 linha de produtos com base no </a:t>
                      </a:r>
                      <a:r>
                        <a:rPr lang="pt-BR" sz="11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agrupamento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2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Planograma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Conhecer a localização e quantidade dos produtos na gondola/loja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Estoque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Conhecer a localização dos produtos no estoque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Recebimento de Mercadoria/Armazenagem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Conhecer como e feita à recepção e armazenagem das mercadorias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86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Exposição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Seguir padrão e planograma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05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Reposição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Conhecer operação de reposição loja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Embalagem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Cuidados com a forma de embalar os produtos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86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Rendimentos* 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Atenção ao melhor aproveitamento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86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Cortes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r>
                        <a:rPr lang="pt-BR" sz="11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Conhecer todos tipos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Ruptura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Não deixar faltar produto, atenção no </a:t>
                      </a:r>
                      <a:r>
                        <a:rPr lang="pt-BR" sz="11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auto serviço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5517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 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 smtClean="0">
                          <a:effectLst/>
                        </a:rPr>
                        <a:t>PREÇOS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Ofertas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Estar atento para garantir o abastecimento, cartazear e expor o produto com destaque.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Atenção à virada de ofertas, divergências devem ser comunicado imediatamente o Departamento de preços.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Atenção  com produtos sazonais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3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Precificação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Atenção a etiquetas de preços e cartazeamento, (inclusive </a:t>
                      </a:r>
                      <a:r>
                        <a:rPr lang="pt-BR" sz="11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pontos </a:t>
                      </a: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extras)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1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260648"/>
            <a:ext cx="7920880" cy="677427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endParaRPr lang="pt-BR" sz="1400" b="1" dirty="0" smtClean="0">
              <a:solidFill>
                <a:schemeClr val="tx1"/>
              </a:solidFill>
              <a:latin typeface="Cambria"/>
              <a:ea typeface="Batang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endParaRPr lang="pt-BR" sz="1400" b="1" dirty="0">
              <a:solidFill>
                <a:schemeClr val="tx1"/>
              </a:solidFill>
              <a:latin typeface="Cambria"/>
              <a:ea typeface="Batang"/>
              <a:cs typeface="Times New Roman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619672" y="-315416"/>
            <a:ext cx="6624736" cy="64807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Bef>
                <a:spcPts val="580"/>
              </a:spcBef>
              <a:tabLst>
                <a:tab pos="2430780" algn="l"/>
              </a:tabLst>
            </a:pPr>
            <a:r>
              <a:rPr lang="pt-BR" sz="2000" b="1" dirty="0" smtClean="0">
                <a:solidFill>
                  <a:srgbClr val="000000"/>
                </a:solidFill>
                <a:latin typeface="Calibri"/>
                <a:ea typeface="Calibri"/>
              </a:rPr>
              <a:t/>
            </a:r>
            <a:br>
              <a:rPr lang="pt-BR" sz="2000" b="1" dirty="0" smtClean="0">
                <a:solidFill>
                  <a:srgbClr val="000000"/>
                </a:solidFill>
                <a:latin typeface="Calibri"/>
                <a:ea typeface="Calibri"/>
              </a:rPr>
            </a:br>
            <a:r>
              <a:rPr lang="pt-BR" sz="2000" b="1" dirty="0" smtClean="0">
                <a:solidFill>
                  <a:srgbClr val="000000"/>
                </a:solidFill>
                <a:latin typeface="Calibri"/>
                <a:ea typeface="Calibri"/>
              </a:rPr>
              <a:t>Papeis e Responsabilidade</a:t>
            </a:r>
            <a:endParaRPr lang="pt-BR" sz="2000" b="1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" name="CaixaDeTexto 3"/>
          <p:cNvSpPr txBox="1"/>
          <p:nvPr/>
        </p:nvSpPr>
        <p:spPr>
          <a:xfrm rot="10800000" flipV="1">
            <a:off x="8244408" y="753671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prstClr val="black"/>
                </a:solidFill>
              </a:rPr>
              <a:t>12</a:t>
            </a:r>
            <a:endParaRPr lang="pt-BR" sz="1200" b="1" dirty="0">
              <a:solidFill>
                <a:prstClr val="black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271894"/>
              </p:ext>
            </p:extLst>
          </p:nvPr>
        </p:nvGraphicFramePr>
        <p:xfrm>
          <a:off x="2051720" y="542500"/>
          <a:ext cx="5761355" cy="6486900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1656184"/>
                <a:gridCol w="2016224"/>
                <a:gridCol w="2088947"/>
              </a:tblGrid>
              <a:tr h="865693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b="1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ATENDIMENTO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Atendimento ao Cliente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10 passos de atendimento *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Conhecer o padrão operacional, as características e localização dos produtos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63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150" b="1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Diferenciais/Serviços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r>
                        <a:rPr lang="pt-BR" sz="115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Conhecer </a:t>
                      </a: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os diferenciais da seção 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188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b="1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ADMINISTRATIVA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Limpeza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Cuidado com a limpeza e organização da seção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79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Normas </a:t>
                      </a: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 Procedimentos da Seção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Conhecer </a:t>
                      </a: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(Padrão </a:t>
                      </a:r>
                      <a:r>
                        <a:rPr lang="pt-BR" sz="115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Operacional)</a:t>
                      </a: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0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Fiscalização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Atenção a prazos de validade, tara de balanças, organização e limpeza da seção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(Normas Vigilância sanitária)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3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Prevenção de Perdas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Atenção na exposição e armazenamento dos produtos, atenção ao ( rendimento*)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023">
                <a:tc rowSpan="5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b="1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PESSOAL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Apresentação Pessoal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Uniformes; crachá; higiene pessoal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Normas do (RIT) Regulamento Interno do Trabalho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5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Banco de Horas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Controlar banco de horas.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4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Polivalência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Todos devem saber procedimento das seções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86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Equipe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Trabalhar em equipe.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141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150" b="1" dirty="0" smtClean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Responsabilidade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Garantir a execução</a:t>
                      </a:r>
                      <a:r>
                        <a:rPr lang="pt-BR" sz="1150" b="1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dos procedimentos operacionais, administrativos e organi- zacionais sem danos a empresa e  ao colaborador.</a:t>
                      </a:r>
                      <a:endParaRPr lang="pt-BR" sz="115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955389"/>
              </p:ext>
            </p:extLst>
          </p:nvPr>
        </p:nvGraphicFramePr>
        <p:xfrm>
          <a:off x="2051720" y="260648"/>
          <a:ext cx="5760640" cy="288032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1656184"/>
                <a:gridCol w="2016224"/>
                <a:gridCol w="2088232"/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ÁREA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ATIVIDADE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DETALHES</a:t>
                      </a:r>
                      <a:endParaRPr lang="pt-BR" sz="11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73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920880" cy="60932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 </a:t>
            </a:r>
            <a:endParaRPr lang="pt-BR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O </a:t>
            </a: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que é Vida </a:t>
            </a:r>
            <a:r>
              <a:rPr lang="pt-B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Social</a:t>
            </a:r>
            <a:r>
              <a:rPr lang="pt-B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:                                                                                                                     </a:t>
            </a:r>
            <a:endParaRPr lang="pt-BR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A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vida social significa o padrão de comportamento do individuo com a sociedade que ocorre através de suas relações, o contato com os amigos, travar novos relacionamentos, sentir a visão que os outros tem da sociedade, interagir com os outros, fazendo com que as pessoas saibam conviver em sociedade com responsabilidade, e cumprindo os compromissos sociais a que se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impôs. O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processo de constituição e desenvolvimento da vida social tem como eixo central o trabalho. Neste processo o indivíduo transforma a si mesmo, a sua natureza interior instintiva, por uma natureza humanizada e histórico-social. No trabalho o indivíduo encontra pessoas com as quais precisa conviver com respeito e civilidade, onde é cobrado sempre por suas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atitudes. A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vida social encontra seu espaço desde a infância, quando os pais começam ensinando em casa os primeiros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passos, apreendendo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a convivência com os demais, ainda quando os pais procuram socializar seus filhos na escola, no relacionamento com os colegas, professores, ensinar regras de boa conduta, dar bons exemplos, mostrar a disparidade entre o bem e o mal, a fim de que os relacionamentos aconteçam de forma harmônica e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responsável.</a:t>
            </a:r>
            <a:endParaRPr lang="pt-BR" sz="1200" b="1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547664" y="18658"/>
            <a:ext cx="6624736" cy="735013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Gestão Social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7308304" y="5951167"/>
            <a:ext cx="1008112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vídeo</a:t>
            </a:r>
            <a:endParaRPr lang="pt-BR" b="1" dirty="0"/>
          </a:p>
        </p:txBody>
      </p:sp>
      <p:sp>
        <p:nvSpPr>
          <p:cNvPr id="9" name="CaixaDeTexto 8"/>
          <p:cNvSpPr txBox="1"/>
          <p:nvPr/>
        </p:nvSpPr>
        <p:spPr>
          <a:xfrm rot="10800000" flipV="1">
            <a:off x="8396808" y="906071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prstClr val="black"/>
                </a:solidFill>
              </a:rPr>
              <a:t>13</a:t>
            </a:r>
            <a:endParaRPr lang="pt-BR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71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483089"/>
            <a:ext cx="7920880" cy="63813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 lvl="0" algn="just">
              <a:lnSpc>
                <a:spcPct val="115000"/>
              </a:lnSpc>
              <a:buClr>
                <a:srgbClr val="D34817"/>
              </a:buClr>
            </a:pPr>
            <a:endParaRPr lang="pt-BR" sz="1200" b="1" dirty="0" smtClean="0">
              <a:solidFill>
                <a:prstClr val="black">
                  <a:lumMod val="95000"/>
                  <a:lumOff val="5000"/>
                </a:prstClr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lvl="0" algn="just">
              <a:lnSpc>
                <a:spcPct val="115000"/>
              </a:lnSpc>
              <a:buClr>
                <a:srgbClr val="D34817"/>
              </a:buClr>
            </a:pPr>
            <a:endParaRPr lang="pt-BR" sz="1200" b="1" dirty="0">
              <a:solidFill>
                <a:prstClr val="black">
                  <a:lumMod val="95000"/>
                  <a:lumOff val="5000"/>
                </a:prstClr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lvl="0" algn="just">
              <a:lnSpc>
                <a:spcPct val="115000"/>
              </a:lnSpc>
              <a:buClr>
                <a:srgbClr val="D34817"/>
              </a:buClr>
            </a:pPr>
            <a:endParaRPr lang="pt-BR" sz="1200" b="1" dirty="0" smtClean="0">
              <a:solidFill>
                <a:prstClr val="black">
                  <a:lumMod val="95000"/>
                  <a:lumOff val="5000"/>
                </a:prstClr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lvl="0" algn="just">
              <a:lnSpc>
                <a:spcPct val="115000"/>
              </a:lnSpc>
              <a:buClr>
                <a:srgbClr val="D34817"/>
              </a:buClr>
            </a:pPr>
            <a:endParaRPr lang="pt-BR" sz="1200" b="1" dirty="0">
              <a:solidFill>
                <a:prstClr val="black">
                  <a:lumMod val="95000"/>
                  <a:lumOff val="5000"/>
                </a:prstClr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lvl="0" algn="just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libri" pitchFamily="34" charset="0"/>
                <a:ea typeface="Batang"/>
                <a:cs typeface="Calibri" pitchFamily="34" charset="0"/>
              </a:rPr>
              <a:t>1º</a:t>
            </a:r>
            <a:r>
              <a:rPr lang="pt-BR" sz="1200" b="1" dirty="0">
                <a:solidFill>
                  <a:prstClr val="black">
                    <a:lumMod val="95000"/>
                    <a:lumOff val="5000"/>
                  </a:prstClr>
                </a:solidFill>
                <a:latin typeface="Calibri" pitchFamily="34" charset="0"/>
                <a:ea typeface="Batang"/>
                <a:cs typeface="Calibri" pitchFamily="34" charset="0"/>
              </a:rPr>
              <a:t>) </a:t>
            </a: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 Como possibilitamos o desenvolvimento e comprometimento da equipes?</a:t>
            </a:r>
          </a:p>
          <a:p>
            <a:pPr lvl="0" algn="just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prstClr val="black">
                    <a:lumMod val="95000"/>
                    <a:lumOff val="5000"/>
                  </a:prstClr>
                </a:solidFill>
                <a:latin typeface="Calibri" pitchFamily="34" charset="0"/>
                <a:ea typeface="Batang"/>
                <a:cs typeface="Calibri" pitchFamily="34" charset="0"/>
              </a:rPr>
              <a:t>Agindo de forma consistente com a cultura da loja, baseada em princípios como: integridade, comunicação, aprendizagem, cooperação e resultados. Expor ideias, propostas, sugerir soluções com objetivos que melhor atenda os interesses da loja.</a:t>
            </a:r>
            <a:endParaRPr lang="pt-BR" sz="1200" b="1" dirty="0">
              <a:solidFill>
                <a:prstClr val="black">
                  <a:lumMod val="95000"/>
                  <a:lumOff val="5000"/>
                </a:prst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lvl="0" algn="just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prstClr val="black">
                    <a:lumMod val="95000"/>
                    <a:lumOff val="5000"/>
                  </a:prstClr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2º) Quando nós estaremos preparados e motivados  para assumir riscos e desafios?</a:t>
            </a:r>
          </a:p>
          <a:p>
            <a:pPr lvl="0" algn="just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prstClr val="black">
                    <a:lumMod val="95000"/>
                    <a:lumOff val="5000"/>
                  </a:prstClr>
                </a:solidFill>
                <a:latin typeface="Calibri" pitchFamily="34" charset="0"/>
                <a:ea typeface="Batang"/>
                <a:cs typeface="Calibri" pitchFamily="34" charset="0"/>
              </a:rPr>
              <a:t>Quando ampliarmos a nossa capacidade, seja conhecimentos, habilidades ou atitudes que possibilitam melhorar nosso desempenho atual e multiplicar conhecimentos importantes para a nossa equipe.</a:t>
            </a:r>
            <a:endParaRPr lang="pt-BR" sz="1200" b="1" dirty="0">
              <a:solidFill>
                <a:prstClr val="black">
                  <a:lumMod val="95000"/>
                  <a:lumOff val="5000"/>
                </a:prst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lvl="0">
              <a:lnSpc>
                <a:spcPct val="115000"/>
              </a:lnSpc>
              <a:buClr>
                <a:srgbClr val="D34817"/>
              </a:buClr>
            </a:pPr>
            <a:endParaRPr lang="pt-BR" sz="12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algn="l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Dez ótimas dicas para o trabalho em equipe</a:t>
            </a:r>
          </a:p>
          <a:p>
            <a:pPr lvl="0" algn="l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1. Seja paciente</a:t>
            </a:r>
          </a:p>
          <a:p>
            <a:pPr lvl="0" algn="l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Nem sempre é fácil conciliar opiniões diversas, afinal "cada cabeça uma sentença". Por isso é importante que seja paciente. Procure expor os seus pontos de vista com moderação e procure ouvir o que os outros têm a dizer. Respeite sempre os outros, mesmo que não esteja de acordo com as suas opiniões.</a:t>
            </a:r>
          </a:p>
          <a:p>
            <a:pPr lvl="0" algn="l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2. Aceite as idéias dos outros</a:t>
            </a:r>
          </a:p>
          <a:p>
            <a:pPr lvl="0" algn="l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As vezes é difícil aceitar idéias novas ou admitir que não temos razão; mas é importante saber reconhecer que a idéia de um colega pode ser melhor do que a nossa. Afinal de contas, mais importante do que o nosso orgulho, é o objetivo comum que o grupo pretende alcançar</a:t>
            </a:r>
            <a:r>
              <a:rPr lang="pt-BR" sz="1200" b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lvl="0" algn="l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3. Não critique os colegas</a:t>
            </a:r>
          </a:p>
          <a:p>
            <a:pPr lvl="0" algn="l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As vezes podem surgir conflitos entre os colegas de grupo; é muito importante não deixar que isso interfira no trabalho em equipe. Avalie as idéias do colega, independentemente daquilo que achar dele. Critique as idéias, nunca a pessoa.</a:t>
            </a:r>
            <a:endParaRPr lang="pt-BR" sz="12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547664" y="-99392"/>
            <a:ext cx="6624736" cy="64807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Bef>
                <a:spcPts val="580"/>
              </a:spcBef>
            </a:pPr>
            <a:r>
              <a:rPr lang="pt-BR" sz="1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/>
            </a:r>
            <a:br>
              <a:rPr lang="pt-BR" sz="1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</a:br>
            <a:r>
              <a:rPr lang="pt-BR" sz="20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>Trabalho em equipe</a:t>
            </a:r>
            <a:r>
              <a:rPr lang="pt-BR" sz="20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sz="20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endParaRPr lang="pt-BR" sz="20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" name="CaixaDeTexto 3"/>
          <p:cNvSpPr txBox="1"/>
          <p:nvPr/>
        </p:nvSpPr>
        <p:spPr>
          <a:xfrm rot="10800000" flipV="1">
            <a:off x="8244408" y="753671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prstClr val="black"/>
                </a:solidFill>
              </a:rPr>
              <a:t>14</a:t>
            </a:r>
            <a:endParaRPr lang="pt-BR" sz="1200" b="1" dirty="0">
              <a:solidFill>
                <a:prstClr val="black"/>
              </a:solidFill>
            </a:endParaRPr>
          </a:p>
        </p:txBody>
      </p:sp>
      <p:pic>
        <p:nvPicPr>
          <p:cNvPr id="6" name="Imagem 5" descr="j042275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771" y="548680"/>
            <a:ext cx="1857375" cy="11803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736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476672"/>
            <a:ext cx="7920880" cy="63813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>
              <a:lnSpc>
                <a:spcPct val="115000"/>
              </a:lnSpc>
            </a:pPr>
            <a:endParaRPr lang="pt-BR" sz="12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 algn="l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4</a:t>
            </a:r>
            <a:r>
              <a:rPr lang="pt-BR" sz="12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. Saiba dividir</a:t>
            </a:r>
          </a:p>
          <a:p>
            <a:pPr lvl="0" algn="l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Ao trabalhar em equipe, é importante dividir tarefas. Não parta do princípio que é o único que pode e sabe realizar uma determinada tarefa. Compartilhar responsabilidades e informação é fundamental.</a:t>
            </a:r>
          </a:p>
          <a:p>
            <a:pPr lvl="0" algn="l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5. Trabalhe</a:t>
            </a:r>
          </a:p>
          <a:p>
            <a:pPr lvl="0" algn="l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Não é por trabalhar em equipe que deve esquecer suas obrigações. Dividir tarefas é uma coisa, deixar de trabalhar é outra completamente diferente.</a:t>
            </a:r>
          </a:p>
          <a:p>
            <a:pPr lvl="0" algn="l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6. Seja participativo e solidário</a:t>
            </a:r>
          </a:p>
          <a:p>
            <a:pPr lvl="0" algn="l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Procure dar o seu melhor e procure ajudar os seus colegas, sempre que seja necessário. Da mesma forma, não deverá sentir-se constrangido quando necessitar pedir ajuda.</a:t>
            </a:r>
          </a:p>
          <a:p>
            <a:pPr algn="l">
              <a:lnSpc>
                <a:spcPct val="115000"/>
              </a:lnSpc>
            </a:pPr>
            <a:r>
              <a:rPr lang="pt-BR" sz="12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7. Dialogue</a:t>
            </a:r>
          </a:p>
          <a:p>
            <a:pPr algn="l">
              <a:lnSpc>
                <a:spcPct val="115000"/>
              </a:lnSpc>
            </a:pPr>
            <a:r>
              <a:rPr lang="pt-BR" sz="12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Ao </a:t>
            </a:r>
            <a:r>
              <a:rPr lang="pt-BR" sz="1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sentir-se desconfortável com alguma situação ou função que lhe tenha sido atribuída, é importante que explique o problema, para que seja possível alcançar uma solução de compromisso, que agrade a todos.</a:t>
            </a:r>
          </a:p>
          <a:p>
            <a:pPr algn="l">
              <a:lnSpc>
                <a:spcPct val="115000"/>
              </a:lnSpc>
            </a:pPr>
            <a:r>
              <a:rPr lang="pt-BR" sz="1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8. Planeje</a:t>
            </a:r>
          </a:p>
          <a:p>
            <a:pPr algn="l">
              <a:lnSpc>
                <a:spcPct val="115000"/>
              </a:lnSpc>
            </a:pPr>
            <a:r>
              <a:rPr lang="pt-BR" sz="1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Quando várias pessoas trabalham em conjunto, é natural que surja uma tendência para se dispersarem; o planejamento e a organização são ferramentas importantes para que o trabalho em equipe seja eficiente e eficaz. É importante fazer o balanço entre as metas a que o grupo se propôs e o que conseguiu alcançar no tempo previsto.</a:t>
            </a:r>
          </a:p>
          <a:p>
            <a:pPr algn="l">
              <a:lnSpc>
                <a:spcPct val="115000"/>
              </a:lnSpc>
            </a:pPr>
            <a:r>
              <a:rPr lang="pt-BR" sz="1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9. Evite cair no "pensamento de grupo"</a:t>
            </a:r>
          </a:p>
          <a:p>
            <a:pPr algn="l">
              <a:lnSpc>
                <a:spcPct val="115000"/>
              </a:lnSpc>
            </a:pPr>
            <a:r>
              <a:rPr lang="pt-BR" sz="1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Quando todas as barreiras já foram ultrapassadas, e um grupo é muito coeso e homogêneo, existe a possibilidade de se tornar resistente a mudanças e a opiniões discordantes. É importante que o grupo ouça opiniões externas e que aceite a </a:t>
            </a:r>
            <a:r>
              <a:rPr lang="pt-BR" sz="12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idéia </a:t>
            </a:r>
            <a:r>
              <a:rPr lang="pt-BR" sz="1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de que pode errar.</a:t>
            </a:r>
          </a:p>
          <a:p>
            <a:pPr algn="l">
              <a:lnSpc>
                <a:spcPct val="115000"/>
              </a:lnSpc>
            </a:pPr>
            <a:r>
              <a:rPr lang="pt-BR" sz="12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10</a:t>
            </a:r>
            <a:r>
              <a:rPr lang="pt-BR" sz="1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 Aproveite o trabalho em </a:t>
            </a:r>
            <a:r>
              <a:rPr lang="pt-BR" sz="12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equipe</a:t>
            </a:r>
            <a:endParaRPr lang="pt-BR" sz="12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l">
              <a:lnSpc>
                <a:spcPct val="115000"/>
              </a:lnSpc>
            </a:pPr>
            <a:r>
              <a:rPr lang="pt-BR" sz="1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Afinal o trabalho de equipe, acaba por ser uma oportunidade de conviver mais perto de seus colegas, e também de aprender com eles.</a:t>
            </a:r>
          </a:p>
          <a:p>
            <a:pPr algn="l">
              <a:lnSpc>
                <a:spcPct val="115000"/>
              </a:lnSpc>
            </a:pPr>
            <a:endParaRPr lang="pt-BR" sz="12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l">
              <a:lnSpc>
                <a:spcPct val="115000"/>
              </a:lnSpc>
            </a:pPr>
            <a:endParaRPr lang="pt-BR" sz="900" b="1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547664" y="-243408"/>
            <a:ext cx="6624736" cy="792088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580"/>
              </a:spcBef>
            </a:pPr>
            <a:r>
              <a:rPr lang="pt-BR" sz="20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>Trabalho </a:t>
            </a:r>
            <a:r>
              <a:rPr lang="pt-BR" sz="2000" b="1" dirty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>em equipe</a:t>
            </a:r>
            <a:endParaRPr lang="pt-BR" sz="20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" name="CaixaDeTexto 3"/>
          <p:cNvSpPr txBox="1"/>
          <p:nvPr/>
        </p:nvSpPr>
        <p:spPr>
          <a:xfrm rot="10800000" flipV="1">
            <a:off x="8244408" y="753671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prstClr val="black"/>
                </a:solidFill>
              </a:rPr>
              <a:t>15</a:t>
            </a:r>
            <a:endParaRPr lang="pt-BR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49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476672"/>
            <a:ext cx="7920880" cy="63813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>
              <a:lnSpc>
                <a:spcPct val="115000"/>
              </a:lnSpc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/>
                <a:ea typeface="Batang"/>
                <a:cs typeface="Times New Roman"/>
              </a:rPr>
              <a:t> 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pt-BR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/>
              <a:ea typeface="Batang"/>
              <a:cs typeface="Times New Roman"/>
            </a:endParaRPr>
          </a:p>
          <a:p>
            <a:pPr>
              <a:lnSpc>
                <a:spcPct val="115000"/>
              </a:lnSpc>
            </a:pP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mbria"/>
              <a:ea typeface="Batang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pt-B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/>
                <a:ea typeface="Batang"/>
                <a:cs typeface="Times New Roman"/>
              </a:rPr>
              <a:t>                                                                                           </a:t>
            </a:r>
          </a:p>
          <a:p>
            <a:pPr>
              <a:lnSpc>
                <a:spcPct val="115000"/>
              </a:lnSpc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algn="l">
              <a:lnSpc>
                <a:spcPct val="115000"/>
              </a:lnSpc>
            </a:pP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1º) Como Causar  </a:t>
            </a: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uma boa impressão em nossos </a:t>
            </a: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clientes?</a:t>
            </a:r>
            <a:endParaRPr lang="pt-BR" sz="1400" dirty="0">
              <a:solidFill>
                <a:srgbClr val="696464"/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Atuarmos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focando as necessidades atuais e futuras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dos nossos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clientes, estarmos atentos às tendências de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consumo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em geral.  Pensar e agir na frente dos concorrentes para garantir a fidelização de nossos clientes.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lvl="0" algn="just">
              <a:lnSpc>
                <a:spcPct val="115000"/>
              </a:lnSpc>
              <a:buClr>
                <a:srgbClr val="D34817"/>
              </a:buClr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r>
              <a:rPr lang="pt-BR" sz="1200" b="1" dirty="0">
                <a:solidFill>
                  <a:prstClr val="black">
                    <a:lumMod val="95000"/>
                    <a:lumOff val="5000"/>
                  </a:prstClr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lvl="0" algn="l">
              <a:lnSpc>
                <a:spcPct val="115000"/>
              </a:lnSpc>
              <a:buClr>
                <a:srgbClr val="D34817"/>
              </a:buClr>
            </a:pP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2º ) Como  devemos </a:t>
            </a: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agir para que o consumidor  obtenha  uma experiência de compra </a:t>
            </a: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positiva?</a:t>
            </a: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400" dirty="0">
              <a:solidFill>
                <a:srgbClr val="696464"/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Posicionarmos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no lugar do cliente (Interno/Externo) tentar entender suas necessidades e características. Ter a sensibilidade de perceber  e antecipar oportunidades, será um  fator primordial para agregar valor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ao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cliente, seja nos  produtos/serviços prestados.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3º) Nos estamos direcionados </a:t>
            </a: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para suprir  as  necessidades  do cliente; </a:t>
            </a: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como deve ser nosso comportamento?</a:t>
            </a:r>
            <a:endParaRPr lang="pt-BR" sz="1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Devemos interagir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eficazmente com  as pessoas. Ser capaz de ouvir, pensar e entender o outro e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nos expressarmos 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apropriadamente.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marL="342900" lvl="0" indent="-342900" algn="l">
              <a:lnSpc>
                <a:spcPct val="115000"/>
              </a:lnSpc>
              <a:buClr>
                <a:srgbClr val="D34817"/>
              </a:buClr>
              <a:buSzPts val="800"/>
              <a:buFont typeface="Wingdings"/>
              <a:buChar char=""/>
            </a:pPr>
            <a:endParaRPr lang="pt-BR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lvl="0" algn="l">
              <a:lnSpc>
                <a:spcPct val="115000"/>
              </a:lnSpc>
              <a:buClr>
                <a:srgbClr val="D34817"/>
              </a:buClr>
              <a:buSzPts val="800"/>
            </a:pPr>
            <a:r>
              <a:rPr lang="pt-BR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4</a:t>
            </a:r>
            <a:r>
              <a:rPr lang="pt-B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º) Quando </a:t>
            </a:r>
            <a:r>
              <a:rPr lang="pt-BR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r>
              <a:rPr lang="pt-B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p</a:t>
            </a: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ossibilitaremos  um relacionamento  </a:t>
            </a: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de fidelizar  o </a:t>
            </a: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cliente?</a:t>
            </a: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200" dirty="0">
              <a:solidFill>
                <a:srgbClr val="696464"/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Quando entender, pensarmos e respondermos  prontamente ao cliente, anteciparmos as suas necessidades, superarmos suas expectativas, proporcionando uma melhor experiência de compra.</a:t>
            </a:r>
            <a:endParaRPr lang="pt-BR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l">
              <a:lnSpc>
                <a:spcPct val="115000"/>
              </a:lnSpc>
              <a:spcAft>
                <a:spcPts val="0"/>
              </a:spcAft>
            </a:pPr>
            <a:endParaRPr lang="pt-BR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Batang"/>
              <a:cs typeface="Calibri" pitchFamily="34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547664" y="-315415"/>
            <a:ext cx="6624736" cy="864095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pt-BR" sz="24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/>
            </a:r>
            <a:br>
              <a:rPr lang="pt-BR" sz="24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r>
              <a:rPr lang="pt-BR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Clientes</a:t>
            </a:r>
            <a:r>
              <a:rPr lang="pt-BR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/>
            </a:r>
            <a:br>
              <a:rPr lang="pt-BR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</a:br>
            <a:endParaRPr lang="pt-BR" sz="22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 rot="10800000" flipV="1">
            <a:off x="8244408" y="753671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prstClr val="black"/>
                </a:solidFill>
              </a:rPr>
              <a:t>16</a:t>
            </a:r>
            <a:endParaRPr lang="pt-BR" sz="1200" b="1" dirty="0">
              <a:solidFill>
                <a:prstClr val="black"/>
              </a:solidFill>
            </a:endParaRPr>
          </a:p>
        </p:txBody>
      </p:sp>
      <p:pic>
        <p:nvPicPr>
          <p:cNvPr id="6" name="Imagem 5" descr="j040973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7" y="732591"/>
            <a:ext cx="1800201" cy="11842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459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615170"/>
            <a:ext cx="7920880" cy="624283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>
              <a:lnSpc>
                <a:spcPct val="115000"/>
              </a:lnSpc>
            </a:pPr>
            <a:endParaRPr lang="pt-BR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>
              <a:lnSpc>
                <a:spcPct val="115000"/>
              </a:lnSpc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>
              <a:lnSpc>
                <a:spcPct val="115000"/>
              </a:lnSpc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Esta ferramenta é utilizada para acompanhar e avaliar a efetivação metas. À medida que são implementados projetos para solucionar problemas, o ciclo (PEVA) gira  vezes direcionando as ações e avaliando a eficácia das mesmas.</a:t>
            </a:r>
            <a:endParaRPr lang="pt-BR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Importante: este ciclo só será aplicado quando se tem um problema. Parte- se de um problema para testar uma solução e programa-la caso seja capaz de solucioná-lo.</a:t>
            </a:r>
            <a:endParaRPr lang="pt-BR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(Planejamento) – Definir metas e planejar o caminho para atingi-las;</a:t>
            </a:r>
            <a:endParaRPr lang="pt-BR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(Execução) – Educar, treinar, e executar a tarefa de acordo com o planejado;</a:t>
            </a:r>
            <a:endParaRPr lang="pt-BR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(Verificação) – Verificar os resultados da atividade executada;</a:t>
            </a:r>
            <a:endParaRPr lang="pt-BR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(Ação) – Agir de maneira a corrigir eventuais problemas.</a:t>
            </a:r>
            <a:endParaRPr lang="pt-BR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Depois de planejarmos, realizar e avaliar uma ação, e preciso que se atue corretivamente.  Então, inicia-se um novo ciclo, com a definição das correções, passando pelo (Planejamento) e depois pela (Execução), em seguida a (Verificação) e por fim (Ação). Se ainda assim houver algo a corrigir, novamente se se inicia o ciclo ate que toda a atividade esteja sendo feita de maneira correta.  </a:t>
            </a:r>
            <a:endParaRPr lang="pt-BR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>
              <a:lnSpc>
                <a:spcPct val="115000"/>
              </a:lnSpc>
            </a:pPr>
            <a:endParaRPr lang="pt-BR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Batang"/>
              <a:cs typeface="Calibri" pitchFamily="34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547664" y="-315415"/>
            <a:ext cx="6624736" cy="1069085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580"/>
              </a:spcBef>
            </a:pPr>
            <a:r>
              <a:rPr lang="pt-BR" sz="2400" b="1" dirty="0">
                <a:solidFill>
                  <a:prstClr val="black">
                    <a:lumMod val="95000"/>
                    <a:lumOff val="5000"/>
                  </a:prstClr>
                </a:solidFill>
                <a:latin typeface="Calibri" pitchFamily="34" charset="0"/>
                <a:ea typeface="Batang"/>
                <a:cs typeface="Calibri" pitchFamily="34" charset="0"/>
              </a:rPr>
              <a:t>O Ciclo PEVA</a:t>
            </a:r>
            <a:r>
              <a:rPr lang="pt-BR" sz="2000" b="1" dirty="0">
                <a:solidFill>
                  <a:prstClr val="black">
                    <a:lumMod val="95000"/>
                    <a:lumOff val="5000"/>
                  </a:prstClr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600" b="1" dirty="0">
              <a:solidFill>
                <a:prstClr val="black">
                  <a:lumMod val="95000"/>
                  <a:lumOff val="5000"/>
                </a:prstClr>
              </a:solidFill>
              <a:latin typeface="Calibri" pitchFamily="34" charset="0"/>
              <a:ea typeface="Calibri"/>
              <a:cs typeface="Calibri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 rot="10800000" flipV="1">
            <a:off x="8244408" y="753671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prstClr val="black"/>
                </a:solidFill>
              </a:rPr>
              <a:t>18</a:t>
            </a:r>
            <a:endParaRPr lang="pt-BR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62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615170"/>
            <a:ext cx="7920880" cy="624283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>
              <a:lnSpc>
                <a:spcPct val="115000"/>
              </a:lnSpc>
            </a:pPr>
            <a:endParaRPr lang="pt-BR" sz="12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400" b="1" dirty="0" smtClean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Planejamento </a:t>
            </a:r>
            <a:r>
              <a:rPr lang="pt-BR" sz="1400" b="1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– </a:t>
            </a:r>
            <a:endParaRPr lang="pt-BR" sz="1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pt-BR" sz="1200" b="1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Identificação e definição do problema</a:t>
            </a:r>
            <a:endParaRPr lang="pt-BR" sz="12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pt-BR" sz="1200" b="1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Observar e investigar as características específicas do problema com uma visão ampla e sob vários pontos de vista.  (As informações do fluxograma podem auxiliar a definir esses dados)</a:t>
            </a:r>
            <a:endParaRPr lang="pt-BR" sz="12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pt-BR" sz="1200" b="1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Analisar e descobrir as causas fundamentais.</a:t>
            </a:r>
            <a:endParaRPr lang="pt-BR" sz="12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pt-BR" sz="1200" b="1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Definir as metas que se deseja atingir, visando eliminar as causas fundamentais dos problemas.</a:t>
            </a:r>
            <a:endParaRPr lang="pt-BR" sz="12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pt-BR" sz="1200" b="1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Definir métodos, um plano de ação, tendo em vista, atingir as metas definidas. 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endParaRPr lang="pt-BR" sz="12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4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 </a:t>
            </a:r>
            <a:r>
              <a:rPr lang="pt-BR" sz="1400" b="1" dirty="0" smtClean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Execução </a:t>
            </a:r>
            <a:r>
              <a:rPr lang="pt-BR" sz="1400" b="1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– </a:t>
            </a:r>
            <a:endParaRPr lang="pt-BR" sz="1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pt-BR" sz="1200" b="1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 Ações direcionadas para eliminar causas fundamentais.  É importante que o plano seja divulgado para todos. Que todos participem de forma efetiva nos processos de execução das tarefas de acordo com o planejado.</a:t>
            </a:r>
            <a:endParaRPr lang="pt-BR" sz="12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t-BR" sz="1400" dirty="0" smtClean="0">
              <a:solidFill>
                <a:schemeClr val="tx1"/>
              </a:solidFill>
              <a:latin typeface="Calibri"/>
              <a:ea typeface="Batang"/>
              <a:cs typeface="Calibri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4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 </a:t>
            </a:r>
            <a:r>
              <a:rPr lang="pt-BR" sz="1400" b="1" dirty="0" smtClean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Verificação </a:t>
            </a:r>
            <a:r>
              <a:rPr lang="pt-BR" sz="1400" b="1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– </a:t>
            </a:r>
            <a:endParaRPr lang="pt-BR" sz="1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pt-BR" sz="1200" b="1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Verificar se os procedimentos que representam as causas de um problema realmente foram eliminados. É importante desenvolver formas de medir a eficácia das ações.  Para isso, pode ser elaborada uma planilha de o acompanhamento dos problemas para verificação semanal se ele foi solucionado ou não.</a:t>
            </a:r>
            <a:endParaRPr lang="pt-BR" sz="12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t-BR" sz="1400" b="1" dirty="0">
              <a:solidFill>
                <a:schemeClr val="tx1"/>
              </a:solidFill>
              <a:latin typeface="Calibri"/>
              <a:ea typeface="Batang"/>
              <a:cs typeface="Calibri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400" b="1" dirty="0" smtClean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Ação </a:t>
            </a:r>
            <a:r>
              <a:rPr lang="pt-BR" sz="1400" b="1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– </a:t>
            </a:r>
            <a:endParaRPr lang="pt-BR" sz="1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pt-BR" sz="1200" b="1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Em todos os casos solucionado o problema, deve-se     padronizar as atividades realizadas na fase (Execução), para que evite o reaparecimento do problema.  Devem ser feitas, ainda reuniões de  avaliações  das  ações e definir procedimentos padrões de como deverão ser feitas as atividades. </a:t>
            </a:r>
            <a:endParaRPr lang="pt-BR" sz="1200" b="1" dirty="0">
              <a:solidFill>
                <a:schemeClr val="tx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547664" y="-387425"/>
            <a:ext cx="6624736" cy="1141095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Bef>
                <a:spcPts val="580"/>
              </a:spcBef>
            </a:pPr>
            <a:r>
              <a:rPr lang="pt-BR" sz="1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/>
            </a:r>
            <a:br>
              <a:rPr lang="pt-BR" sz="1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</a:br>
            <a:r>
              <a:rPr lang="pt-BR" sz="1400" b="1" dirty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/>
            </a:r>
            <a:br>
              <a:rPr lang="pt-BR" sz="1400" b="1" dirty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</a:br>
            <a:r>
              <a:rPr lang="pt-BR" sz="2000" b="1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Etapas</a:t>
            </a:r>
            <a:r>
              <a:rPr lang="pt-BR" sz="20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sz="20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endParaRPr lang="pt-BR" sz="20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" name="CaixaDeTexto 3"/>
          <p:cNvSpPr txBox="1"/>
          <p:nvPr/>
        </p:nvSpPr>
        <p:spPr>
          <a:xfrm rot="10800000" flipV="1">
            <a:off x="8244408" y="753671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prstClr val="black"/>
                </a:solidFill>
              </a:rPr>
              <a:t>19</a:t>
            </a:r>
            <a:endParaRPr lang="pt-BR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52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162877"/>
            <a:ext cx="7920880" cy="686542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endParaRPr lang="pt-BR" sz="1400" b="1" dirty="0" smtClean="0">
              <a:solidFill>
                <a:schemeClr val="tx1"/>
              </a:solidFill>
              <a:latin typeface="Cambria"/>
              <a:ea typeface="Batang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endParaRPr lang="pt-BR" sz="1400" b="1" dirty="0">
              <a:solidFill>
                <a:schemeClr val="tx1"/>
              </a:solidFill>
              <a:latin typeface="Cambria"/>
              <a:ea typeface="Batang"/>
              <a:cs typeface="Times New Roman"/>
            </a:endParaRPr>
          </a:p>
        </p:txBody>
      </p:sp>
      <p:sp>
        <p:nvSpPr>
          <p:cNvPr id="4" name="CaixaDeTexto 3"/>
          <p:cNvSpPr txBox="1"/>
          <p:nvPr/>
        </p:nvSpPr>
        <p:spPr>
          <a:xfrm rot="10800000" flipV="1">
            <a:off x="7937306" y="750597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prstClr val="black"/>
                </a:solidFill>
              </a:rPr>
              <a:t>20</a:t>
            </a:r>
            <a:endParaRPr lang="pt-BR" sz="1200" b="1" dirty="0">
              <a:solidFill>
                <a:prstClr val="black"/>
              </a:solidFill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295636" y="-503719"/>
            <a:ext cx="6624736" cy="1008113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pt-BR" sz="1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/>
            </a:r>
            <a:br>
              <a:rPr lang="pt-BR" sz="1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</a:br>
            <a:r>
              <a:rPr lang="pt-BR" sz="1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/>
            </a:r>
            <a:br>
              <a:rPr lang="pt-BR" sz="1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</a:br>
            <a:r>
              <a:rPr lang="pt-BR" sz="1400" b="1" dirty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/>
            </a:r>
            <a:br>
              <a:rPr lang="pt-BR" sz="1400" b="1" dirty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</a:br>
            <a:r>
              <a:rPr lang="pt-BR" sz="1400" b="1" dirty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/>
            </a:r>
            <a:br>
              <a:rPr lang="pt-BR" sz="1400" b="1" dirty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</a:br>
            <a:r>
              <a:rPr lang="pt-BR" sz="20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Ferramenta de trabalho para soluções e resultados</a:t>
            </a:r>
            <a:r>
              <a:rPr lang="pt-BR" sz="1800" b="1" dirty="0">
                <a:solidFill>
                  <a:schemeClr val="tx1"/>
                </a:solidFill>
                <a:latin typeface="Calibri" pitchFamily="34" charset="0"/>
                <a:ea typeface="Calibri"/>
                <a:cs typeface="Calibri" pitchFamily="34" charset="0"/>
              </a:rPr>
              <a:t/>
            </a:r>
            <a:br>
              <a:rPr lang="pt-BR" sz="1800" b="1" dirty="0">
                <a:solidFill>
                  <a:schemeClr val="tx1"/>
                </a:solidFill>
                <a:latin typeface="Calibri" pitchFamily="34" charset="0"/>
                <a:ea typeface="Calibri"/>
                <a:cs typeface="Calibri" pitchFamily="34" charset="0"/>
              </a:rPr>
            </a:br>
            <a:r>
              <a:rPr lang="pt-BR" sz="1000" dirty="0">
                <a:solidFill>
                  <a:schemeClr val="tx1"/>
                </a:solidFill>
                <a:latin typeface="Cambria"/>
                <a:ea typeface="Batang"/>
                <a:cs typeface="Times New Roman"/>
              </a:rPr>
              <a:t> </a:t>
            </a:r>
            <a:r>
              <a:rPr lang="pt-BR" sz="14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sz="14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endParaRPr lang="pt-BR" sz="18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grpSp>
        <p:nvGrpSpPr>
          <p:cNvPr id="6" name="Tela 50"/>
          <p:cNvGrpSpPr/>
          <p:nvPr/>
        </p:nvGrpSpPr>
        <p:grpSpPr>
          <a:xfrm>
            <a:off x="971600" y="203276"/>
            <a:ext cx="7272808" cy="6826124"/>
            <a:chOff x="0" y="0"/>
            <a:chExt cx="5257800" cy="5046520"/>
          </a:xfrm>
        </p:grpSpPr>
        <p:sp>
          <p:nvSpPr>
            <p:cNvPr id="7" name="Retângulo 6"/>
            <p:cNvSpPr/>
            <p:nvPr/>
          </p:nvSpPr>
          <p:spPr>
            <a:xfrm>
              <a:off x="0" y="0"/>
              <a:ext cx="5257800" cy="504571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8" name="AutoShape 25"/>
            <p:cNvSpPr>
              <a:spLocks noChangeArrowheads="1"/>
            </p:cNvSpPr>
            <p:nvPr/>
          </p:nvSpPr>
          <p:spPr bwMode="auto">
            <a:xfrm>
              <a:off x="1029024" y="1028406"/>
              <a:ext cx="3086327" cy="3201544"/>
            </a:xfrm>
            <a:prstGeom prst="flowChar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9" name="Text Box 26"/>
            <p:cNvSpPr txBox="1">
              <a:spLocks noChangeArrowheads="1"/>
            </p:cNvSpPr>
            <p:nvPr/>
          </p:nvSpPr>
          <p:spPr bwMode="auto">
            <a:xfrm>
              <a:off x="2743816" y="1486299"/>
              <a:ext cx="571597" cy="3437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ea typeface="Calibri"/>
                  <a:cs typeface="Calibri" pitchFamily="34" charset="0"/>
                </a:rPr>
                <a:t>Definir meta</a:t>
              </a:r>
              <a:endParaRPr kumimoji="0" lang="pt-BR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Calibri"/>
                <a:cs typeface="Calibri" pitchFamily="34" charset="0"/>
              </a:endParaRPr>
            </a:p>
          </p:txBody>
        </p:sp>
        <p:sp>
          <p:nvSpPr>
            <p:cNvPr id="10" name="Text Box 27"/>
            <p:cNvSpPr txBox="1">
              <a:spLocks noChangeArrowheads="1"/>
            </p:cNvSpPr>
            <p:nvPr/>
          </p:nvSpPr>
          <p:spPr bwMode="auto">
            <a:xfrm>
              <a:off x="3201244" y="2058294"/>
              <a:ext cx="799938" cy="5039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ea typeface="Calibri"/>
                  <a:cs typeface="Calibri" pitchFamily="34" charset="0"/>
                </a:rPr>
                <a:t>Definir métodos para atingir metas</a:t>
              </a:r>
              <a:endParaRPr kumimoji="0" lang="pt-BR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Calibri"/>
                <a:cs typeface="Calibri" pitchFamily="34" charset="0"/>
              </a:endParaRPr>
            </a:p>
          </p:txBody>
        </p:sp>
        <p:sp>
          <p:nvSpPr>
            <p:cNvPr id="11" name="Text Box 28"/>
            <p:cNvSpPr txBox="1">
              <a:spLocks noChangeArrowheads="1"/>
            </p:cNvSpPr>
            <p:nvPr/>
          </p:nvSpPr>
          <p:spPr bwMode="auto">
            <a:xfrm>
              <a:off x="3201244" y="2743651"/>
              <a:ext cx="686514" cy="3423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ea typeface="Calibri"/>
                  <a:cs typeface="Calibri" pitchFamily="34" charset="0"/>
                </a:rPr>
                <a:t>Educar e treinar</a:t>
              </a:r>
              <a:endParaRPr kumimoji="0" lang="pt-BR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Calibri"/>
                <a:cs typeface="Calibri" pitchFamily="34" charset="0"/>
              </a:endParaRPr>
            </a:p>
          </p:txBody>
        </p:sp>
        <p:sp>
          <p:nvSpPr>
            <p:cNvPr id="12" name="Text Box 29"/>
            <p:cNvSpPr txBox="1">
              <a:spLocks noChangeArrowheads="1"/>
            </p:cNvSpPr>
            <p:nvPr/>
          </p:nvSpPr>
          <p:spPr bwMode="auto">
            <a:xfrm>
              <a:off x="2629645" y="3314905"/>
              <a:ext cx="770779" cy="6860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ea typeface="Calibri"/>
                  <a:cs typeface="Calibri" pitchFamily="34" charset="0"/>
                </a:rPr>
                <a:t>Executar a tarefa (coleta de dados</a:t>
              </a:r>
              <a:r>
                <a:rPr kumimoji="0" lang="pt-BR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ea typeface="Calibri"/>
                  <a:cs typeface="Calibri" pitchFamily="34" charset="0"/>
                </a:rPr>
                <a:t>)</a:t>
              </a:r>
            </a:p>
          </p:txBody>
        </p:sp>
        <p:sp>
          <p:nvSpPr>
            <p:cNvPr id="13" name="Text Box 30"/>
            <p:cNvSpPr txBox="1">
              <a:spLocks noChangeArrowheads="1"/>
            </p:cNvSpPr>
            <p:nvPr/>
          </p:nvSpPr>
          <p:spPr bwMode="auto">
            <a:xfrm>
              <a:off x="1257365" y="2972597"/>
              <a:ext cx="1142448" cy="3423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ea typeface="Calibri"/>
                  <a:cs typeface="Calibri" pitchFamily="34" charset="0"/>
                </a:rPr>
                <a:t>Verificar os resultados da tarefa executada</a:t>
              </a:r>
              <a:endParaRPr kumimoji="0" lang="pt-BR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Calibri"/>
                <a:cs typeface="Calibri" pitchFamily="34" charset="0"/>
              </a:endParaRPr>
            </a:p>
          </p:txBody>
        </p:sp>
        <p:sp>
          <p:nvSpPr>
            <p:cNvPr id="14" name="Text Box 31"/>
            <p:cNvSpPr txBox="1">
              <a:spLocks noChangeArrowheads="1"/>
            </p:cNvSpPr>
            <p:nvPr/>
          </p:nvSpPr>
          <p:spPr bwMode="auto">
            <a:xfrm>
              <a:off x="1257365" y="1943450"/>
              <a:ext cx="1143195" cy="2282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ea typeface="Calibri"/>
                  <a:cs typeface="Calibri" pitchFamily="34" charset="0"/>
                </a:rPr>
                <a:t>Atuar corretivamente</a:t>
              </a:r>
              <a:endParaRPr kumimoji="0" lang="pt-BR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Calibri"/>
                <a:cs typeface="Calibri" pitchFamily="34" charset="0"/>
              </a:endParaRPr>
            </a:p>
          </p:txBody>
        </p:sp>
        <p:cxnSp>
          <p:nvCxnSpPr>
            <p:cNvPr id="15" name="Line 32"/>
            <p:cNvCxnSpPr/>
            <p:nvPr/>
          </p:nvCxnSpPr>
          <p:spPr bwMode="auto">
            <a:xfrm flipV="1">
              <a:off x="2515476" y="1600401"/>
              <a:ext cx="1257365" cy="1029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Line 33"/>
            <p:cNvCxnSpPr/>
            <p:nvPr/>
          </p:nvCxnSpPr>
          <p:spPr bwMode="auto">
            <a:xfrm>
              <a:off x="2515476" y="2629548"/>
              <a:ext cx="1257365" cy="10284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Arc 34"/>
            <p:cNvSpPr>
              <a:spLocks/>
            </p:cNvSpPr>
            <p:nvPr/>
          </p:nvSpPr>
          <p:spPr bwMode="auto">
            <a:xfrm rot="19221411" flipH="1">
              <a:off x="1474555" y="3102749"/>
              <a:ext cx="1887340" cy="1943771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594 w 21594"/>
                <a:gd name="T1" fmla="*/ 525 h 21570"/>
                <a:gd name="T2" fmla="*/ 1141 w 21594"/>
                <a:gd name="T3" fmla="*/ 21570 h 21570"/>
                <a:gd name="T4" fmla="*/ 0 w 21594"/>
                <a:gd name="T5" fmla="*/ 0 h 21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4" h="21570" fill="none" extrusionOk="0">
                  <a:moveTo>
                    <a:pt x="21593" y="524"/>
                  </a:moveTo>
                  <a:cubicBezTo>
                    <a:pt x="21319" y="11805"/>
                    <a:pt x="12408" y="20973"/>
                    <a:pt x="1140" y="21569"/>
                  </a:cubicBezTo>
                </a:path>
                <a:path w="21594" h="21570" stroke="0" extrusionOk="0">
                  <a:moveTo>
                    <a:pt x="21593" y="524"/>
                  </a:moveTo>
                  <a:cubicBezTo>
                    <a:pt x="21319" y="11805"/>
                    <a:pt x="12408" y="20973"/>
                    <a:pt x="1140" y="21569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" name="Arc 35"/>
            <p:cNvSpPr>
              <a:spLocks/>
            </p:cNvSpPr>
            <p:nvPr/>
          </p:nvSpPr>
          <p:spPr bwMode="auto">
            <a:xfrm rot="2967815" flipH="1">
              <a:off x="231675" y="2035738"/>
              <a:ext cx="2220557" cy="1664796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0152 w 20152"/>
                <a:gd name="T1" fmla="*/ 7775 h 19266"/>
                <a:gd name="T2" fmla="*/ 9766 w 20152"/>
                <a:gd name="T3" fmla="*/ 19266 h 19266"/>
                <a:gd name="T4" fmla="*/ 0 w 20152"/>
                <a:gd name="T5" fmla="*/ 0 h 19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152" h="19266" fill="none" extrusionOk="0">
                  <a:moveTo>
                    <a:pt x="20152" y="7775"/>
                  </a:moveTo>
                  <a:cubicBezTo>
                    <a:pt x="18229" y="12757"/>
                    <a:pt x="14529" y="16851"/>
                    <a:pt x="9766" y="19266"/>
                  </a:cubicBezTo>
                </a:path>
                <a:path w="20152" h="19266" stroke="0" extrusionOk="0">
                  <a:moveTo>
                    <a:pt x="20152" y="7775"/>
                  </a:moveTo>
                  <a:cubicBezTo>
                    <a:pt x="18229" y="12757"/>
                    <a:pt x="14529" y="16851"/>
                    <a:pt x="9766" y="1926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9" name="Line 36"/>
            <p:cNvCxnSpPr/>
            <p:nvPr/>
          </p:nvCxnSpPr>
          <p:spPr bwMode="auto">
            <a:xfrm flipH="1" flipV="1">
              <a:off x="1029024" y="3886160"/>
              <a:ext cx="114170" cy="1133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Text Box 37"/>
            <p:cNvSpPr txBox="1">
              <a:spLocks noChangeArrowheads="1"/>
            </p:cNvSpPr>
            <p:nvPr/>
          </p:nvSpPr>
          <p:spPr bwMode="auto">
            <a:xfrm>
              <a:off x="3658671" y="3886160"/>
              <a:ext cx="685768" cy="22894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ea typeface="Calibri"/>
                  <a:cs typeface="Calibri" pitchFamily="34" charset="0"/>
                </a:rPr>
                <a:t>Execução</a:t>
              </a:r>
              <a:endParaRPr kumimoji="0" lang="pt-BR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Calibri"/>
                <a:cs typeface="Calibri" pitchFamily="34" charset="0"/>
              </a:endParaRPr>
            </a:p>
          </p:txBody>
        </p:sp>
        <p:sp>
          <p:nvSpPr>
            <p:cNvPr id="21" name="Text Box 38"/>
            <p:cNvSpPr txBox="1">
              <a:spLocks noChangeArrowheads="1"/>
            </p:cNvSpPr>
            <p:nvPr/>
          </p:nvSpPr>
          <p:spPr bwMode="auto">
            <a:xfrm>
              <a:off x="457427" y="3543852"/>
              <a:ext cx="799938" cy="2282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ea typeface="Calibri"/>
                  <a:cs typeface="Calibri" pitchFamily="34" charset="0"/>
                </a:rPr>
                <a:t>Verificação</a:t>
              </a:r>
              <a:endParaRPr kumimoji="0" lang="pt-BR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Calibri"/>
                <a:cs typeface="Calibri" pitchFamily="34" charset="0"/>
              </a:endParaRPr>
            </a:p>
          </p:txBody>
        </p:sp>
        <p:cxnSp>
          <p:nvCxnSpPr>
            <p:cNvPr id="22" name="Line 39"/>
            <p:cNvCxnSpPr/>
            <p:nvPr/>
          </p:nvCxnSpPr>
          <p:spPr bwMode="auto">
            <a:xfrm>
              <a:off x="3887011" y="1143250"/>
              <a:ext cx="114170" cy="114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" name="Text Box 40"/>
            <p:cNvSpPr txBox="1">
              <a:spLocks noChangeArrowheads="1"/>
            </p:cNvSpPr>
            <p:nvPr/>
          </p:nvSpPr>
          <p:spPr bwMode="auto">
            <a:xfrm>
              <a:off x="686514" y="1486299"/>
              <a:ext cx="456681" cy="3423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ea typeface="Calibri"/>
                  <a:cs typeface="Calibri" pitchFamily="34" charset="0"/>
                </a:rPr>
                <a:t>Ação</a:t>
              </a:r>
              <a:endParaRPr kumimoji="0" lang="pt-BR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Calibri"/>
                <a:cs typeface="Calibri" pitchFamily="34" charset="0"/>
              </a:endParaRPr>
            </a:p>
          </p:txBody>
        </p:sp>
        <p:sp>
          <p:nvSpPr>
            <p:cNvPr id="24" name="Arc 41"/>
            <p:cNvSpPr>
              <a:spLocks/>
            </p:cNvSpPr>
            <p:nvPr/>
          </p:nvSpPr>
          <p:spPr bwMode="auto">
            <a:xfrm rot="12747975" flipV="1">
              <a:off x="1239143" y="399732"/>
              <a:ext cx="2561907" cy="1963162"/>
            </a:xfrm>
            <a:custGeom>
              <a:avLst/>
              <a:gdLst>
                <a:gd name="G0" fmla="+- 6495 0 0"/>
                <a:gd name="G1" fmla="+- 21600 0 0"/>
                <a:gd name="G2" fmla="+- 21600 0 0"/>
                <a:gd name="T0" fmla="*/ 0 w 27981"/>
                <a:gd name="T1" fmla="*/ 1000 h 21600"/>
                <a:gd name="T2" fmla="*/ 27981 w 27981"/>
                <a:gd name="T3" fmla="*/ 19388 h 21600"/>
                <a:gd name="T4" fmla="*/ 6495 w 2798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981" h="21600" fill="none" extrusionOk="0">
                  <a:moveTo>
                    <a:pt x="-1" y="999"/>
                  </a:moveTo>
                  <a:cubicBezTo>
                    <a:pt x="2101" y="337"/>
                    <a:pt x="4291" y="-1"/>
                    <a:pt x="6495" y="0"/>
                  </a:cubicBezTo>
                  <a:cubicBezTo>
                    <a:pt x="17567" y="0"/>
                    <a:pt x="26847" y="8373"/>
                    <a:pt x="27981" y="19387"/>
                  </a:cubicBezTo>
                </a:path>
                <a:path w="27981" h="21600" stroke="0" extrusionOk="0">
                  <a:moveTo>
                    <a:pt x="-1" y="999"/>
                  </a:moveTo>
                  <a:cubicBezTo>
                    <a:pt x="2101" y="337"/>
                    <a:pt x="4291" y="-1"/>
                    <a:pt x="6495" y="0"/>
                  </a:cubicBezTo>
                  <a:cubicBezTo>
                    <a:pt x="17567" y="0"/>
                    <a:pt x="26847" y="8373"/>
                    <a:pt x="27981" y="19387"/>
                  </a:cubicBezTo>
                  <a:lnTo>
                    <a:pt x="6495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5" name="Text Box 42"/>
            <p:cNvSpPr txBox="1">
              <a:spLocks noChangeArrowheads="1"/>
            </p:cNvSpPr>
            <p:nvPr/>
          </p:nvSpPr>
          <p:spPr bwMode="auto">
            <a:xfrm>
              <a:off x="3887011" y="1257352"/>
              <a:ext cx="799938" cy="22894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ea typeface="Calibri"/>
                  <a:cs typeface="Calibri" pitchFamily="34" charset="0"/>
                </a:rPr>
                <a:t>Planejamento</a:t>
              </a:r>
              <a:endParaRPr kumimoji="0" lang="pt-BR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Calibri"/>
                <a:cs typeface="Calibri" pitchFamily="34" charset="0"/>
              </a:endParaRPr>
            </a:p>
          </p:txBody>
        </p:sp>
        <p:sp>
          <p:nvSpPr>
            <p:cNvPr id="26" name="Arc 43"/>
            <p:cNvSpPr>
              <a:spLocks/>
            </p:cNvSpPr>
            <p:nvPr/>
          </p:nvSpPr>
          <p:spPr bwMode="auto">
            <a:xfrm rot="6590931" flipH="1">
              <a:off x="3121164" y="2063344"/>
              <a:ext cx="1817493" cy="1084990"/>
            </a:xfrm>
            <a:custGeom>
              <a:avLst/>
              <a:gdLst>
                <a:gd name="G0" fmla="+- 4317 0 0"/>
                <a:gd name="G1" fmla="+- 21600 0 0"/>
                <a:gd name="G2" fmla="+- 21600 0 0"/>
                <a:gd name="T0" fmla="*/ 0 w 23801"/>
                <a:gd name="T1" fmla="*/ 436 h 21600"/>
                <a:gd name="T2" fmla="*/ 23801 w 23801"/>
                <a:gd name="T3" fmla="*/ 12276 h 21600"/>
                <a:gd name="T4" fmla="*/ 4317 w 2380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801" h="21600" fill="none" extrusionOk="0">
                  <a:moveTo>
                    <a:pt x="-1" y="435"/>
                  </a:moveTo>
                  <a:cubicBezTo>
                    <a:pt x="1420" y="146"/>
                    <a:pt x="2867" y="-1"/>
                    <a:pt x="4317" y="0"/>
                  </a:cubicBezTo>
                  <a:cubicBezTo>
                    <a:pt x="12633" y="0"/>
                    <a:pt x="20211" y="4774"/>
                    <a:pt x="23800" y="12276"/>
                  </a:cubicBezTo>
                </a:path>
                <a:path w="23801" h="21600" stroke="0" extrusionOk="0">
                  <a:moveTo>
                    <a:pt x="-1" y="435"/>
                  </a:moveTo>
                  <a:cubicBezTo>
                    <a:pt x="1420" y="146"/>
                    <a:pt x="2867" y="-1"/>
                    <a:pt x="4317" y="0"/>
                  </a:cubicBezTo>
                  <a:cubicBezTo>
                    <a:pt x="12633" y="0"/>
                    <a:pt x="20211" y="4774"/>
                    <a:pt x="23800" y="12276"/>
                  </a:cubicBezTo>
                  <a:lnTo>
                    <a:pt x="431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540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476672"/>
            <a:ext cx="7920880" cy="62646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 </a:t>
            </a:r>
            <a:r>
              <a:rPr lang="pt-B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2</a:t>
            </a:r>
            <a:endParaRPr lang="pt-BR" sz="14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Caro colaborador</a:t>
            </a:r>
            <a:r>
              <a:rPr lang="pt-BR" sz="14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,</a:t>
            </a:r>
            <a:r>
              <a:rPr lang="pt-BR" sz="1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 </a:t>
            </a:r>
            <a:endParaRPr lang="pt-BR" sz="16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 partir deste momento com  </a:t>
            </a:r>
            <a:r>
              <a:rPr lang="pt-BR" sz="14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muito trabalho, </a:t>
            </a:r>
            <a:r>
              <a:rPr lang="pt-BR" sz="14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passaremos por muitas dificuldades, </a:t>
            </a:r>
            <a:r>
              <a:rPr lang="pt-BR" sz="14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mais com muita determinação, </a:t>
            </a:r>
            <a:r>
              <a:rPr lang="pt-BR" sz="14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conseguiremos </a:t>
            </a:r>
            <a:r>
              <a:rPr lang="pt-BR" sz="14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atingir </a:t>
            </a:r>
            <a:r>
              <a:rPr lang="pt-BR" sz="14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nossos objetivos.</a:t>
            </a:r>
            <a:endParaRPr lang="pt-BR" sz="1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E para </a:t>
            </a:r>
            <a:r>
              <a:rPr lang="pt-BR" sz="14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isso, </a:t>
            </a:r>
            <a:r>
              <a:rPr lang="pt-BR" sz="14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faremos parte de um programa que visa à formação e a qualificação técnica em operações de supermercados.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Queremos fazer </a:t>
            </a:r>
            <a:r>
              <a:rPr lang="pt-BR" sz="14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de nossos serviços prestados </a:t>
            </a:r>
            <a:r>
              <a:rPr lang="pt-BR" sz="14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ao consumidor, no ato de sua compra, torne-se um momento de satisfação e certeza da melhor compra realizada. E para que isso aconteça precisamos de pessoas cada vez mais preparadas profissionalmente com qualificação profissional </a:t>
            </a:r>
            <a:r>
              <a:rPr lang="pt-BR" sz="14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que garantam </a:t>
            </a:r>
            <a:r>
              <a:rPr lang="pt-BR" sz="14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um melhor atendimento a nossos clientes.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Acima de tudo que todos os nossos colaboradores tenham prazer naquilo que fazem. E para isso preparamos um programa especial de formação e qualificação técnica, que visa desenvolve-los para </a:t>
            </a:r>
            <a:r>
              <a:rPr lang="pt-BR" sz="14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exercerem  papéis importantíssimos </a:t>
            </a:r>
            <a:r>
              <a:rPr lang="pt-BR" sz="14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em nossa equipe, acreditamos em você.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Lembrem-se vontade, </a:t>
            </a:r>
            <a:r>
              <a:rPr lang="pt-BR" sz="14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empenho, </a:t>
            </a:r>
            <a:r>
              <a:rPr lang="pt-BR" sz="14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são sinônimos de sucesso!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>
                <a:solidFill>
                  <a:srgbClr val="CE0702"/>
                </a:solidFill>
                <a:latin typeface="Calibri"/>
                <a:ea typeface="Calibri"/>
                <a:cs typeface="Times New Roman"/>
              </a:rPr>
              <a:t> </a:t>
            </a:r>
            <a:r>
              <a:rPr lang="pt-PT" sz="1400" b="1" dirty="0">
                <a:solidFill>
                  <a:srgbClr val="CE0702"/>
                </a:solidFill>
                <a:latin typeface="Calibri" pitchFamily="34" charset="0"/>
                <a:ea typeface="Calibri"/>
                <a:cs typeface="Calibri" pitchFamily="34" charset="0"/>
              </a:rPr>
              <a:t>Vontade  é a </a:t>
            </a:r>
            <a:r>
              <a:rPr lang="pt-PT" sz="1400" b="1" dirty="0" smtClean="0">
                <a:solidFill>
                  <a:srgbClr val="CE0702"/>
                </a:solidFill>
                <a:latin typeface="Calibri" pitchFamily="34" charset="0"/>
                <a:ea typeface="Calibri"/>
                <a:cs typeface="Calibri" pitchFamily="34" charset="0"/>
              </a:rPr>
              <a:t>capacidade </a:t>
            </a:r>
            <a:r>
              <a:rPr lang="pt-PT" sz="1400" b="1" dirty="0">
                <a:solidFill>
                  <a:srgbClr val="CE0702"/>
                </a:solidFill>
                <a:latin typeface="Calibri" pitchFamily="34" charset="0"/>
                <a:ea typeface="Calibri"/>
                <a:cs typeface="Calibri" pitchFamily="34" charset="0"/>
              </a:rPr>
              <a:t>através da qual tomamos posição frente ao que nos aparece. Diante de um fato, podemos desejá-lo ou rejeitá-lo. Diante de </a:t>
            </a:r>
            <a:r>
              <a:rPr lang="pt-PT" sz="1400" b="1" dirty="0" smtClean="0">
                <a:solidFill>
                  <a:srgbClr val="CE0702"/>
                </a:solidFill>
                <a:latin typeface="Calibri" pitchFamily="34" charset="0"/>
                <a:ea typeface="Calibri"/>
                <a:cs typeface="Calibri" pitchFamily="34" charset="0"/>
              </a:rPr>
              <a:t>um pensamento</a:t>
            </a:r>
            <a:r>
              <a:rPr lang="pt-PT" sz="1400" b="1" u="sng" dirty="0" smtClean="0">
                <a:solidFill>
                  <a:srgbClr val="CE0702"/>
                </a:solidFill>
                <a:latin typeface="Calibri" pitchFamily="34" charset="0"/>
                <a:ea typeface="Calibri"/>
                <a:cs typeface="Calibri" pitchFamily="34" charset="0"/>
              </a:rPr>
              <a:t>,</a:t>
            </a:r>
            <a:r>
              <a:rPr lang="pt-PT" sz="1400" b="1" dirty="0" smtClean="0">
                <a:solidFill>
                  <a:srgbClr val="CE0702"/>
                </a:solidFill>
                <a:latin typeface="Calibri" pitchFamily="34" charset="0"/>
                <a:ea typeface="Calibri"/>
                <a:cs typeface="Calibri" pitchFamily="34" charset="0"/>
              </a:rPr>
              <a:t> podemos afirma-lo,  nega-lo </a:t>
            </a:r>
            <a:r>
              <a:rPr lang="pt-PT" sz="1400" b="1" dirty="0">
                <a:solidFill>
                  <a:srgbClr val="CE0702"/>
                </a:solidFill>
                <a:latin typeface="Calibri" pitchFamily="34" charset="0"/>
                <a:ea typeface="Calibri"/>
                <a:cs typeface="Calibri" pitchFamily="34" charset="0"/>
              </a:rPr>
              <a:t>ou </a:t>
            </a:r>
            <a:r>
              <a:rPr lang="pt-PT" sz="1400" b="1" dirty="0" smtClean="0">
                <a:solidFill>
                  <a:srgbClr val="CE0702"/>
                </a:solidFill>
                <a:latin typeface="Calibri" pitchFamily="34" charset="0"/>
                <a:ea typeface="Calibri"/>
                <a:cs typeface="Calibri" pitchFamily="34" charset="0"/>
              </a:rPr>
              <a:t>suspender o juizo</a:t>
            </a:r>
            <a:r>
              <a:rPr lang="pt-PT" sz="1400" dirty="0" smtClean="0">
                <a:solidFill>
                  <a:srgbClr val="CE0702"/>
                </a:solidFill>
                <a:latin typeface="Calibri" pitchFamily="34" charset="0"/>
                <a:ea typeface="Calibri"/>
                <a:cs typeface="Calibri" pitchFamily="34" charset="0"/>
              </a:rPr>
              <a:t>.</a:t>
            </a:r>
            <a:endParaRPr lang="pt-BR" sz="2000" dirty="0">
              <a:solidFill>
                <a:srgbClr val="CE0702"/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sz="1400" dirty="0">
              <a:solidFill>
                <a:srgbClr val="CE0702"/>
              </a:solidFill>
              <a:latin typeface="Calibri"/>
              <a:ea typeface="Calibri"/>
              <a:cs typeface="Times New Roman"/>
            </a:endParaRPr>
          </a:p>
          <a:p>
            <a:pPr algn="just"/>
            <a:endParaRPr lang="pt-BR" sz="1200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547664" y="-243408"/>
            <a:ext cx="6624736" cy="858579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Bef>
                <a:spcPts val="580"/>
              </a:spcBef>
            </a:pPr>
            <a:r>
              <a:rPr lang="pt-B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pt-B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pt-BR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Trainees</a:t>
            </a:r>
            <a:br>
              <a:rPr lang="pt-BR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</a:br>
            <a:endParaRPr lang="pt-BR" sz="27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81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753671"/>
            <a:ext cx="7920880" cy="61043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endParaRPr lang="pt-BR" sz="1800" b="1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pt-BR" sz="2000" dirty="0">
                <a:latin typeface="Cambria"/>
                <a:ea typeface="Batang"/>
                <a:cs typeface="Times New Roman"/>
              </a:rPr>
              <a:t> </a:t>
            </a:r>
            <a:endParaRPr lang="pt-BR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RESULTADOS</a:t>
            </a:r>
            <a:endParaRPr lang="pt-BR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200" b="1" dirty="0"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600" b="1" dirty="0">
              <a:latin typeface="Calibri" pitchFamily="34" charset="0"/>
              <a:ea typeface="Calibri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611090" y="25390"/>
            <a:ext cx="6624736" cy="890062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580"/>
              </a:spcBef>
              <a:spcAft>
                <a:spcPts val="1000"/>
              </a:spcAft>
              <a:buClr>
                <a:srgbClr val="D34817"/>
              </a:buClr>
              <a:buSzPct val="85000"/>
              <a:tabLst>
                <a:tab pos="2695575" algn="l"/>
              </a:tabLst>
            </a:pPr>
            <a:r>
              <a:rPr lang="pt-BR" sz="1800" b="1" dirty="0" smtClean="0">
                <a:solidFill>
                  <a:srgbClr val="000000"/>
                </a:solidFill>
                <a:latin typeface="Cambria"/>
                <a:ea typeface="Batang"/>
                <a:cs typeface="Times New Roman"/>
              </a:rPr>
              <a:t>MAPEAMENTO </a:t>
            </a:r>
            <a:r>
              <a:rPr lang="pt-BR" sz="1800" b="1" dirty="0">
                <a:solidFill>
                  <a:srgbClr val="000000"/>
                </a:solidFill>
                <a:latin typeface="Cambria"/>
                <a:ea typeface="Batang"/>
                <a:cs typeface="Times New Roman"/>
              </a:rPr>
              <a:t>OPERACIONAL</a:t>
            </a:r>
            <a:r>
              <a:rPr lang="pt-BR" sz="1600" b="1" dirty="0">
                <a:latin typeface="Calibri"/>
                <a:ea typeface="Calibri"/>
                <a:cs typeface="Times New Roman"/>
              </a:rPr>
              <a:t/>
            </a:r>
            <a:br>
              <a:rPr lang="pt-BR" sz="1600" b="1" dirty="0">
                <a:latin typeface="Calibri"/>
                <a:ea typeface="Calibri"/>
                <a:cs typeface="Times New Roman"/>
              </a:rPr>
            </a:br>
            <a:r>
              <a:rPr lang="pt-BR" sz="1600" b="1" dirty="0">
                <a:solidFill>
                  <a:srgbClr val="000000"/>
                </a:solidFill>
                <a:latin typeface="Cambria"/>
                <a:ea typeface="Batang"/>
                <a:cs typeface="Times New Roman"/>
              </a:rPr>
              <a:t>( Cliente bem atendido volta</a:t>
            </a:r>
            <a:r>
              <a:rPr lang="pt-BR" sz="1600" b="1" dirty="0" smtClean="0">
                <a:solidFill>
                  <a:srgbClr val="000000"/>
                </a:solidFill>
                <a:latin typeface="Cambria"/>
                <a:ea typeface="Batang"/>
                <a:cs typeface="Times New Roman"/>
              </a:rPr>
              <a:t>!..).</a:t>
            </a:r>
            <a:endParaRPr lang="pt-BR" sz="1600" b="1" dirty="0">
              <a:solidFill>
                <a:prstClr val="black">
                  <a:lumMod val="95000"/>
                  <a:lumOff val="5000"/>
                </a:prstClr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6" name="CaixaDeTexto 5"/>
          <p:cNvSpPr txBox="1"/>
          <p:nvPr/>
        </p:nvSpPr>
        <p:spPr>
          <a:xfrm rot="10800000" flipV="1">
            <a:off x="8244408" y="91545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prstClr val="black"/>
                </a:solidFill>
              </a:rPr>
              <a:t>17</a:t>
            </a:r>
            <a:endParaRPr lang="pt-BR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74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188641"/>
            <a:ext cx="7920880" cy="66693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endParaRPr lang="pt-BR" sz="1400" b="1" dirty="0" smtClean="0">
              <a:solidFill>
                <a:schemeClr val="tx1"/>
              </a:solidFill>
              <a:latin typeface="Cambria"/>
              <a:ea typeface="Batang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endParaRPr lang="pt-BR" sz="1400" b="1" dirty="0">
              <a:solidFill>
                <a:schemeClr val="tx1"/>
              </a:solidFill>
              <a:latin typeface="Cambria"/>
              <a:ea typeface="Batang"/>
              <a:cs typeface="Times New Roman"/>
            </a:endParaRPr>
          </a:p>
        </p:txBody>
      </p:sp>
      <p:sp>
        <p:nvSpPr>
          <p:cNvPr id="4" name="CaixaDeTexto 3"/>
          <p:cNvSpPr txBox="1"/>
          <p:nvPr/>
        </p:nvSpPr>
        <p:spPr>
          <a:xfrm rot="10800000" flipV="1">
            <a:off x="7937306" y="750597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prstClr val="black"/>
                </a:solidFill>
              </a:rPr>
              <a:t>21</a:t>
            </a:r>
            <a:endParaRPr lang="pt-BR" sz="1200" b="1" dirty="0">
              <a:solidFill>
                <a:prstClr val="black"/>
              </a:solidFill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295636" y="-503719"/>
            <a:ext cx="6624736" cy="1008113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pt-BR" sz="1800" b="1" dirty="0">
                <a:solidFill>
                  <a:schemeClr val="tx1"/>
                </a:solidFill>
                <a:latin typeface="Calibri" pitchFamily="34" charset="0"/>
                <a:ea typeface="Calibri"/>
                <a:cs typeface="Calibri" pitchFamily="34" charset="0"/>
              </a:rPr>
              <a:t/>
            </a:r>
            <a:br>
              <a:rPr lang="pt-BR" sz="1800" b="1" dirty="0">
                <a:solidFill>
                  <a:schemeClr val="tx1"/>
                </a:solidFill>
                <a:latin typeface="Calibri" pitchFamily="34" charset="0"/>
                <a:ea typeface="Calibri"/>
                <a:cs typeface="Calibri" pitchFamily="34" charset="0"/>
              </a:rPr>
            </a:br>
            <a:r>
              <a:rPr lang="pt-BR" sz="1000" dirty="0">
                <a:solidFill>
                  <a:schemeClr val="tx1"/>
                </a:solidFill>
                <a:latin typeface="Cambria"/>
                <a:ea typeface="Batang"/>
                <a:cs typeface="Times New Roman"/>
              </a:rPr>
              <a:t> </a:t>
            </a:r>
            <a:r>
              <a:rPr lang="pt-BR" sz="14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sz="14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endParaRPr lang="pt-BR" sz="18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1187624" y="1196752"/>
            <a:ext cx="68407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pPr algn="ctr"/>
            <a:endParaRPr lang="pt-BR" sz="6000" b="1" dirty="0"/>
          </a:p>
          <a:p>
            <a:pPr algn="ctr"/>
            <a:r>
              <a:rPr lang="pt-BR" sz="6000" b="1" dirty="0" smtClean="0"/>
              <a:t>Boa Sorte !... </a:t>
            </a:r>
          </a:p>
          <a:p>
            <a:pPr algn="ctr"/>
            <a:r>
              <a:rPr lang="pt-BR" sz="6000" b="1" dirty="0" smtClean="0"/>
              <a:t>Para todos nós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584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753671"/>
            <a:ext cx="7920880" cy="61043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t-B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Objetivo: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                                                                                              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3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Capacitar os novos operadores de supermercados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Duração: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Programa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básico: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– Preparação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para a função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Diferenciais: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Foco na necessidade individual do colaborador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Desenvolvimento das competências requeridas para a função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Programas modulares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Vivencia pratica e teórica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Etapas da formação: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1ª etapa: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 Aplicação de um teste de conhecimento na abertura do programa para nivelar conceitos e personalizar o programa.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2ª etapa: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 Rodizio pelas diversas seções do setor e função.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 3ªetapa: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Retorno à seção e função de origem / posição final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619672" y="0"/>
            <a:ext cx="6624736" cy="836712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580"/>
              </a:spcBef>
              <a:spcAft>
                <a:spcPts val="1000"/>
              </a:spcAft>
              <a:buClr>
                <a:srgbClr val="D34817"/>
              </a:buClr>
              <a:buSzPct val="85000"/>
            </a:pPr>
            <a:r>
              <a:rPr lang="pt-BR" sz="2400" b="1" dirty="0">
                <a:solidFill>
                  <a:prstClr val="black">
                    <a:lumMod val="95000"/>
                    <a:lumOff val="5000"/>
                  </a:prstClr>
                </a:solidFill>
                <a:latin typeface="Calibri"/>
                <a:ea typeface="Calibri"/>
                <a:cs typeface="Times New Roman"/>
              </a:rPr>
              <a:t>Estrutura do Programa</a:t>
            </a:r>
            <a:endParaRPr lang="pt-BR" sz="2400" dirty="0">
              <a:solidFill>
                <a:prstClr val="black">
                  <a:lumMod val="95000"/>
                  <a:lumOff val="5000"/>
                </a:prstClr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444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615171"/>
            <a:ext cx="7920880" cy="621224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sz="1400" dirty="0" smtClean="0">
              <a:latin typeface="Calibri"/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pt-BR" sz="16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Conteúdo</a:t>
            </a:r>
            <a:endParaRPr lang="pt-BR" sz="16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Pessoas:</a:t>
            </a:r>
            <a:endParaRPr lang="pt-BR" sz="1400" dirty="0" smtClean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Integração</a:t>
            </a:r>
            <a:endParaRPr lang="pt-BR" sz="12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Wingdings"/>
              <a:buChar char=""/>
            </a:pPr>
            <a:r>
              <a:rPr lang="pt-BR" sz="12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Produtos </a:t>
            </a:r>
            <a:r>
              <a:rPr lang="pt-BR" sz="12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e </a:t>
            </a:r>
            <a:r>
              <a:rPr lang="pt-BR" sz="12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serviços</a:t>
            </a:r>
          </a:p>
          <a:p>
            <a:pPr marL="342900" lvl="0" indent="-342900" algn="just">
              <a:lnSpc>
                <a:spcPct val="115000"/>
              </a:lnSpc>
              <a:buFont typeface="Wingdings"/>
              <a:buChar char=""/>
            </a:pPr>
            <a:r>
              <a:rPr lang="pt-BR" sz="12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Habilidades </a:t>
            </a:r>
            <a:r>
              <a:rPr lang="pt-BR" sz="12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básicas (Açougue</a:t>
            </a:r>
            <a:r>
              <a:rPr lang="pt-BR" sz="12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)</a:t>
            </a:r>
            <a:endParaRPr lang="pt-BR" sz="12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Papeis  e responsabilidades dos trainees</a:t>
            </a:r>
            <a:endParaRPr lang="pt-BR" sz="1200" b="1" dirty="0" smtClean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Gestão </a:t>
            </a:r>
            <a:r>
              <a:rPr lang="pt-BR" sz="12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social</a:t>
            </a:r>
            <a:endParaRPr lang="pt-BR" sz="12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Trabalho </a:t>
            </a:r>
            <a:r>
              <a:rPr lang="pt-BR" sz="12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em equipe</a:t>
            </a:r>
            <a:endParaRPr lang="pt-BR" sz="12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pt-BR" sz="12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Relações interna do trabalho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Clientes:</a:t>
            </a:r>
            <a:endParaRPr lang="pt-BR" sz="14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Relação com o cliente</a:t>
            </a:r>
            <a:endParaRPr lang="pt-BR" sz="12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Diferenciais</a:t>
            </a:r>
            <a:endParaRPr lang="pt-BR" sz="12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Padrão de atendimento</a:t>
            </a:r>
            <a:endParaRPr lang="pt-BR" sz="12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pt-BR" sz="12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Hábitos do </a:t>
            </a:r>
            <a:r>
              <a:rPr lang="pt-BR" sz="12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consumidor</a:t>
            </a: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endParaRPr lang="pt-BR" sz="1200" b="1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endParaRPr lang="pt-BR" sz="1200" b="1" dirty="0" smtClean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endParaRPr lang="pt-BR" sz="1200" b="1" dirty="0" smtClean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endParaRPr lang="pt-BR" sz="1200" b="1" dirty="0" smtClean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endParaRPr lang="pt-BR" sz="1400" b="1" dirty="0" smtClean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Processos: </a:t>
            </a:r>
          </a:p>
          <a:p>
            <a:pPr marL="171450" indent="-171450" algn="l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pt-BR" sz="1200" b="1" u="sng" dirty="0" smtClean="0">
                <a:solidFill>
                  <a:srgbClr val="0000CC"/>
                </a:solidFill>
                <a:latin typeface="Calibri"/>
                <a:ea typeface="Calibri"/>
                <a:cs typeface="Calibri"/>
              </a:rPr>
              <a:t>Vídeo (Carnes)</a:t>
            </a:r>
            <a:endParaRPr lang="pt-BR" sz="1200" b="1" u="sng" dirty="0" smtClean="0">
              <a:solidFill>
                <a:srgbClr val="0000CC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Abastecimento</a:t>
            </a:r>
            <a:endParaRPr lang="pt-BR" sz="12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Cluster</a:t>
            </a:r>
            <a:endParaRPr lang="pt-BR" sz="1200" b="1" dirty="0" smtClean="0"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Sortimento</a:t>
            </a:r>
            <a:endParaRPr lang="pt-BR" sz="1200" b="1" dirty="0" smtClean="0"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Precificação</a:t>
            </a:r>
            <a:endParaRPr lang="pt-BR" sz="12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Princípios básicos da seção</a:t>
            </a:r>
            <a:endParaRPr lang="pt-BR" sz="12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pt-BR" sz="12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Aspectos básicos da </a:t>
            </a:r>
            <a:r>
              <a:rPr lang="pt-BR" sz="12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seção</a:t>
            </a:r>
            <a:endParaRPr lang="pt-BR" sz="1200" b="1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Resultados:</a:t>
            </a:r>
            <a:endParaRPr lang="pt-BR" sz="1400" b="1" dirty="0" smtClean="0"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Quebras</a:t>
            </a:r>
            <a:endParaRPr lang="pt-BR" sz="1200" b="1" dirty="0" smtClean="0"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pt-BR" sz="12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Giro </a:t>
            </a:r>
            <a:r>
              <a:rPr lang="pt-BR" sz="12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de estoque</a:t>
            </a:r>
            <a:endParaRPr lang="pt-BR" sz="12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pt-BR" sz="12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Concorrência</a:t>
            </a:r>
            <a:endParaRPr lang="pt-BR" sz="12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sz="1400" dirty="0">
              <a:latin typeface="Calibri"/>
              <a:ea typeface="Calibri"/>
              <a:cs typeface="Times New Roman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endParaRPr lang="pt-BR" sz="14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547664" y="-99391"/>
            <a:ext cx="6624736" cy="85306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Bef>
                <a:spcPts val="580"/>
              </a:spcBef>
              <a:spcAft>
                <a:spcPts val="1000"/>
              </a:spcAft>
            </a:pPr>
            <a:r>
              <a:rPr lang="pt-BR" sz="24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/>
            </a:r>
            <a:br>
              <a:rPr lang="pt-BR" sz="24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r>
              <a:rPr lang="pt-BR" sz="27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Treinamento</a:t>
            </a:r>
            <a:br>
              <a:rPr lang="pt-BR" sz="27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endParaRPr lang="pt-BR" sz="2700" dirty="0">
              <a:solidFill>
                <a:prstClr val="black">
                  <a:lumMod val="95000"/>
                  <a:lumOff val="5000"/>
                </a:prstClr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" name="CaixaDeTexto 3"/>
          <p:cNvSpPr txBox="1"/>
          <p:nvPr/>
        </p:nvSpPr>
        <p:spPr>
          <a:xfrm rot="10800000" flipV="1">
            <a:off x="8208404" y="753671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4</a:t>
            </a:r>
            <a:endParaRPr lang="pt-BR" sz="12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 rot="10800000" flipH="1" flipV="1">
            <a:off x="1403648" y="6024236"/>
            <a:ext cx="6984776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`` Ninguém ignora tudo. Ninguém sabe tudo. Todos nós sabemos alguma coisa. Todos nós ignoramos alguma coisa. Por isso aprendemos sempre ´´ </a:t>
            </a:r>
            <a:endParaRPr lang="pt-BR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253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753670"/>
            <a:ext cx="7920880" cy="610433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 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5</a:t>
            </a:r>
            <a:endParaRPr lang="pt-BR" sz="14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 </a:t>
            </a:r>
            <a:r>
              <a:rPr lang="pt-B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Posicionamento</a:t>
            </a:r>
            <a:endParaRPr lang="pt-BR" sz="18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   Satisfazer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nossos clientes através da realização da melhor compra, e proporcionar aos nossos colaboradores e fornecedores os melhores benefícios para a empresa e a comunidade.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Visão</a:t>
            </a:r>
            <a:endParaRPr lang="pt-BR" sz="18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  Ser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respeitada como uma das melhores empresas do comercio varejista, sendo referencia para a comunidade no ramo em que atuamos. 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 </a:t>
            </a:r>
            <a:r>
              <a:rPr lang="pt-B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Nossa Missão</a:t>
            </a:r>
            <a:endParaRPr lang="pt-BR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  A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prestação de serviço ao consumidor, fazendo com que o ato de comprar se torne um momento de satisfação e a certeza da melhor compra realizada.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D34817"/>
              </a:buClr>
            </a:pPr>
            <a:r>
              <a:rPr lang="pt-BR" sz="18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libri"/>
                <a:ea typeface="Calibri"/>
                <a:cs typeface="Times New Roman"/>
              </a:rPr>
              <a:t>História</a:t>
            </a:r>
            <a:endParaRPr lang="pt-BR" sz="1800" dirty="0">
              <a:solidFill>
                <a:prstClr val="black">
                  <a:lumMod val="95000"/>
                  <a:lumOff val="5000"/>
                </a:prstClr>
              </a:solidFill>
              <a:latin typeface="Calibri"/>
              <a:ea typeface="Calibri"/>
              <a:cs typeface="Times New Roman"/>
            </a:endParaRPr>
          </a:p>
          <a:p>
            <a:pPr algn="just"/>
            <a:r>
              <a:rPr lang="pt-BR" sz="1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Preço Certo Supermercado, uma das maiores empresas da cidade de Marília, sendo um dos maiores supermercados do Brasil em vendas por m²., orgulha-se de ter nascido na cidade de Marília, no ano de 1978, em uma área de apenas 480m², como uma pequena mercearia de secos e molhados localizada na Avenida República. contamos com uma área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construída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 mais de 5.000m², uma loja com 2.500m², 24 check-Outs, Estacionamento Coberto para 150 veículos, 200 Colaboradores Diretos e mais de 300 Indiretos, e o mais importante é sempre contarmos com você para continuarmos crescendo.</a:t>
            </a:r>
            <a:endParaRPr lang="pt-BR" sz="12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547664" y="18658"/>
            <a:ext cx="6624736" cy="890061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Empresa</a:t>
            </a: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876256" y="6093296"/>
            <a:ext cx="936104" cy="27699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pt-BR" sz="1200" b="1" dirty="0"/>
              <a:t>Integração</a:t>
            </a:r>
          </a:p>
        </p:txBody>
      </p:sp>
    </p:spTree>
    <p:extLst>
      <p:ext uri="{BB962C8B-B14F-4D97-AF65-F5344CB8AC3E}">
        <p14:creationId xmlns:p14="http://schemas.microsoft.com/office/powerpoint/2010/main" val="46822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615170"/>
            <a:ext cx="7920880" cy="63422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pt-BR" sz="1400" b="1" dirty="0" smtClean="0">
              <a:solidFill>
                <a:srgbClr val="000000"/>
              </a:solidFill>
              <a:latin typeface="Cambria"/>
              <a:ea typeface="Batang"/>
              <a:cs typeface="Times New Roman"/>
            </a:endParaRPr>
          </a:p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Cenário </a:t>
            </a: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atual </a:t>
            </a: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–</a:t>
            </a:r>
            <a:r>
              <a:rPr lang="pt-BR" sz="900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9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"/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Competição intensa</a:t>
            </a:r>
            <a:endParaRPr lang="pt-BR" sz="12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"/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Ampliação </a:t>
            </a: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dos canais de vendas</a:t>
            </a:r>
            <a:endParaRPr lang="pt-BR" sz="1200" dirty="0">
              <a:latin typeface="Calibri" pitchFamily="34" charset="0"/>
              <a:ea typeface="Calibri"/>
              <a:cs typeface="Calibri" pitchFamily="34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"/>
            </a:pP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Expansão de consumo classes C/D</a:t>
            </a:r>
            <a:endParaRPr lang="pt-BR" sz="1200" dirty="0">
              <a:latin typeface="Calibri" pitchFamily="34" charset="0"/>
              <a:ea typeface="Calibri"/>
              <a:cs typeface="Calibri" pitchFamily="34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"/>
            </a:pP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Consumidor mais informado e experiente</a:t>
            </a:r>
            <a:endParaRPr lang="pt-BR" sz="1200" dirty="0">
              <a:latin typeface="Calibri" pitchFamily="34" charset="0"/>
              <a:ea typeface="Calibri"/>
              <a:cs typeface="Calibri" pitchFamily="34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"/>
            </a:pP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Consolidação código de defesa do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consumido</a:t>
            </a: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"/>
            </a:pPr>
            <a:endParaRPr lang="pt-BR" sz="1050" dirty="0">
              <a:latin typeface="Calibri" pitchFamily="34" charset="0"/>
              <a:ea typeface="Calibri"/>
              <a:cs typeface="Calibri" pitchFamily="34" charset="0"/>
            </a:endParaRPr>
          </a:p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Reclamações </a:t>
            </a: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de clientes </a:t>
            </a: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 </a:t>
            </a:r>
          </a:p>
          <a:p>
            <a:pPr marL="171450" indent="-171450" algn="l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pt-BR" sz="1000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Reclamam             10%       por quê?                                                                              </a:t>
            </a:r>
          </a:p>
          <a:p>
            <a:pPr marL="171450" indent="-171450" algn="l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 Não </a:t>
            </a: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reclamam     90%       por quê?</a:t>
            </a:r>
            <a:endParaRPr lang="pt-BR" sz="1200" dirty="0">
              <a:latin typeface="Calibri" pitchFamily="34" charset="0"/>
              <a:ea typeface="Calibri"/>
              <a:cs typeface="Calibri" pitchFamily="34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Acreditam que não será atendido  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        </a:t>
            </a: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40%</a:t>
            </a:r>
            <a:endParaRPr lang="pt-BR" sz="1200" dirty="0">
              <a:latin typeface="Calibri" pitchFamily="34" charset="0"/>
              <a:ea typeface="Calibri"/>
              <a:cs typeface="Calibri" pitchFamily="34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Tem medo de alguma represaria por parte da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        </a:t>
            </a: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empresa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  30%</a:t>
            </a: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 </a:t>
            </a:r>
            <a:endParaRPr lang="pt-BR" sz="1200" dirty="0">
              <a:latin typeface="Calibri" pitchFamily="34" charset="0"/>
              <a:ea typeface="Calibri"/>
              <a:cs typeface="Calibri" pitchFamily="34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Não sabem com quem reclamar          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  </a:t>
            </a: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10%</a:t>
            </a:r>
            <a:endParaRPr lang="pt-BR" sz="1200" dirty="0">
              <a:latin typeface="Calibri" pitchFamily="34" charset="0"/>
              <a:ea typeface="Calibri"/>
              <a:cs typeface="Calibri" pitchFamily="34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Simplesmente procuram outra loja     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    5%</a:t>
            </a:r>
            <a:endParaRPr lang="pt-BR" sz="1200" dirty="0">
              <a:latin typeface="Calibri" pitchFamily="34" charset="0"/>
              <a:ea typeface="Calibri"/>
              <a:cs typeface="Calibri" pitchFamily="34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Não respondeu ou não se importa      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    </a:t>
            </a: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5%</a:t>
            </a:r>
            <a:endParaRPr lang="pt-BR" sz="1200" dirty="0">
              <a:latin typeface="Calibri" pitchFamily="34" charset="0"/>
              <a:ea typeface="Calibri"/>
              <a:cs typeface="Calibri" pitchFamily="34" charset="0"/>
            </a:endParaRPr>
          </a:p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200" b="1" dirty="0" smtClean="0">
              <a:solidFill>
                <a:srgbClr val="000000"/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algn="l">
              <a:lnSpc>
                <a:spcPct val="115000"/>
              </a:lnSpc>
              <a:spcAft>
                <a:spcPts val="0"/>
              </a:spcAft>
            </a:pPr>
            <a:endParaRPr lang="pt-BR" sz="1200" b="1" dirty="0" smtClean="0">
              <a:solidFill>
                <a:srgbClr val="000000"/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algn="l">
              <a:lnSpc>
                <a:spcPct val="115000"/>
              </a:lnSpc>
              <a:spcAft>
                <a:spcPts val="0"/>
              </a:spcAft>
            </a:pPr>
            <a:endParaRPr lang="pt-BR" sz="1200" b="1" dirty="0">
              <a:solidFill>
                <a:srgbClr val="000000"/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algn="l">
              <a:lnSpc>
                <a:spcPct val="115000"/>
              </a:lnSpc>
              <a:spcAft>
                <a:spcPts val="0"/>
              </a:spcAft>
            </a:pPr>
            <a:endParaRPr lang="pt-BR" sz="1200" b="1" dirty="0" smtClean="0">
              <a:solidFill>
                <a:srgbClr val="000000"/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algn="l">
              <a:lnSpc>
                <a:spcPct val="115000"/>
              </a:lnSpc>
              <a:spcAft>
                <a:spcPts val="0"/>
              </a:spcAft>
            </a:pPr>
            <a:endParaRPr lang="pt-BR" sz="1200" b="1" dirty="0">
              <a:solidFill>
                <a:srgbClr val="000000"/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algn="l">
              <a:lnSpc>
                <a:spcPct val="115000"/>
              </a:lnSpc>
              <a:spcAft>
                <a:spcPts val="0"/>
              </a:spcAft>
            </a:pPr>
            <a:endParaRPr lang="pt-BR" sz="1200" b="1" dirty="0" smtClean="0">
              <a:solidFill>
                <a:srgbClr val="000000"/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lvl="0" algn="l">
              <a:lnSpc>
                <a:spcPct val="115000"/>
              </a:lnSpc>
              <a:buClr>
                <a:srgbClr val="D34817"/>
              </a:buClr>
            </a:pP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Perdemos </a:t>
            </a: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mais  por quê</a:t>
            </a:r>
            <a:r>
              <a:rPr lang="pt-BR" sz="1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?</a:t>
            </a:r>
            <a:r>
              <a:rPr lang="pt-BR" sz="14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 </a:t>
            </a: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"/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Ausência  </a:t>
            </a: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no atendimento</a:t>
            </a:r>
            <a:endParaRPr lang="pt-BR" sz="1200" dirty="0">
              <a:solidFill>
                <a:srgbClr val="000000"/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"/>
            </a:pP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Demora no atendimento</a:t>
            </a:r>
            <a:endParaRPr lang="pt-BR" sz="1200" dirty="0">
              <a:solidFill>
                <a:srgbClr val="000000"/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"/>
            </a:pP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Atendimento inadequado</a:t>
            </a:r>
            <a:endParaRPr lang="pt-BR" sz="1200" dirty="0">
              <a:solidFill>
                <a:srgbClr val="000000"/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"/>
            </a:pP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Falta de produto na gondola</a:t>
            </a:r>
            <a:endParaRPr lang="pt-BR" sz="1200" dirty="0">
              <a:solidFill>
                <a:srgbClr val="000000"/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Wingdings"/>
              <a:buChar char=""/>
            </a:pP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Produto inadequado</a:t>
            </a:r>
            <a:endParaRPr lang="pt-BR" sz="1200" dirty="0">
              <a:solidFill>
                <a:srgbClr val="000000"/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Fonte de informações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SEBRAE/SP</a:t>
            </a:r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 </a:t>
            </a:r>
            <a:endParaRPr lang="pt-BR" sz="1200" dirty="0" smtClean="0"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547664" y="-226859"/>
            <a:ext cx="6624736" cy="1135579"/>
          </a:xfrm>
          <a:solidFill>
            <a:schemeClr val="accent1"/>
          </a:solidFill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pt-BR" sz="16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/>
            </a:r>
            <a:br>
              <a:rPr lang="pt-BR" sz="16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r>
              <a:rPr lang="pt-BR" sz="16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/>
            </a:r>
            <a:br>
              <a:rPr lang="pt-BR" sz="16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r>
              <a:rPr lang="pt-BR" sz="24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Analise de cenário </a:t>
            </a:r>
            <a:r>
              <a:rPr lang="pt-BR" sz="1600" b="1" dirty="0" smtClean="0">
                <a:latin typeface="Calibri" pitchFamily="34" charset="0"/>
                <a:ea typeface="Calibri"/>
                <a:cs typeface="Calibri" pitchFamily="34" charset="0"/>
              </a:rPr>
              <a:t/>
            </a:r>
            <a:br>
              <a:rPr lang="pt-BR" sz="1600" b="1" dirty="0" smtClean="0">
                <a:latin typeface="Calibri" pitchFamily="34" charset="0"/>
                <a:ea typeface="Calibri"/>
                <a:cs typeface="Calibri" pitchFamily="34" charset="0"/>
              </a:rPr>
            </a:br>
            <a:r>
              <a:rPr lang="pt-BR" sz="1600" b="1" dirty="0" smtClean="0">
                <a:solidFill>
                  <a:srgbClr val="000000"/>
                </a:solidFill>
                <a:latin typeface="Calibri" pitchFamily="34" charset="0"/>
                <a:ea typeface="Batang"/>
                <a:cs typeface="Calibri" pitchFamily="34" charset="0"/>
              </a:rPr>
              <a:t>( Cliente bem atendido volta!..).</a:t>
            </a:r>
            <a:r>
              <a:rPr lang="pt-BR" sz="1600" b="1" dirty="0" smtClean="0">
                <a:latin typeface="Calibri" pitchFamily="34" charset="0"/>
                <a:ea typeface="Calibri"/>
                <a:cs typeface="Calibri" pitchFamily="34" charset="0"/>
              </a:rPr>
              <a:t/>
            </a:r>
            <a:br>
              <a:rPr lang="pt-BR" sz="1600" b="1" dirty="0" smtClean="0">
                <a:latin typeface="Calibri" pitchFamily="34" charset="0"/>
                <a:ea typeface="Calibri"/>
                <a:cs typeface="Calibri" pitchFamily="34" charset="0"/>
              </a:rPr>
            </a:br>
            <a:endParaRPr lang="pt-BR" sz="1600" b="1" dirty="0">
              <a:solidFill>
                <a:prstClr val="black">
                  <a:lumMod val="95000"/>
                  <a:lumOff val="5000"/>
                </a:prstClr>
              </a:solidFill>
              <a:latin typeface="Calibri" pitchFamily="34" charset="0"/>
              <a:ea typeface="Calibri"/>
              <a:cs typeface="Calibri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 rot="10800000" flipV="1">
            <a:off x="8244408" y="753671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prstClr val="black"/>
                </a:solidFill>
              </a:rPr>
              <a:t>6</a:t>
            </a:r>
            <a:endParaRPr lang="pt-BR" sz="1200" b="1" dirty="0">
              <a:solidFill>
                <a:prstClr val="black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876256" y="6093296"/>
            <a:ext cx="936104" cy="27699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pt-BR" sz="1200" b="1" dirty="0"/>
              <a:t>Integração</a:t>
            </a:r>
          </a:p>
        </p:txBody>
      </p:sp>
    </p:spTree>
    <p:extLst>
      <p:ext uri="{BB962C8B-B14F-4D97-AF65-F5344CB8AC3E}">
        <p14:creationId xmlns:p14="http://schemas.microsoft.com/office/powerpoint/2010/main" val="54852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615170"/>
            <a:ext cx="7920880" cy="624283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7</a:t>
            </a:r>
            <a:endParaRPr lang="pt-BR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 </a:t>
            </a:r>
            <a:r>
              <a:rPr lang="pt-B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Conceito </a:t>
            </a: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básico de produtos e </a:t>
            </a:r>
            <a:r>
              <a:rPr lang="pt-B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serviços</a:t>
            </a:r>
            <a:r>
              <a:rPr lang="pt-B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                                                                                           </a:t>
            </a:r>
            <a:endParaRPr lang="pt-BR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O que é um Produto?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Um carro é muito mais que um carro quando é a Ferrari que o vende.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Uma TV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Sony,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um PC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Dell,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jato Legacy produzido pela Embraer, serviços financeiros, os conselhos de seu odontologista particular – todos são produtos.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Portanto,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definição de um produto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é tudo aquilo que pode ser oferecido a um mercado para apreciação, aquisição, uso ou consumo e para satisfazer um desejo ou uma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 necessidade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do consumidor.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O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que é Serviços?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Serviços são um determinado tipo de produto que é essencialmente intangível e que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inclui atividades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, benefícios ou a geração de satisfações oferecidas na venda e que resultam na não propriedade de algo.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Geralmente, os serviços, na sua fase inicial significam uma promessa de algo que ainda não existe e tem por base quatro característica que são: intangível, inseparável, </a:t>
            </a:r>
            <a:r>
              <a:rPr lang="pt-B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variável e </a:t>
            </a: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perecível.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endParaRPr lang="pt-BR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547664" y="0"/>
            <a:ext cx="6624736" cy="753671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</a:br>
            <a:r>
              <a:rPr lang="pt-BR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Conceitos </a:t>
            </a:r>
            <a:endParaRPr lang="pt-BR" sz="2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876256" y="6093296"/>
            <a:ext cx="936104" cy="27699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pt-BR" sz="1200" b="1" dirty="0"/>
              <a:t>Integração</a:t>
            </a:r>
          </a:p>
        </p:txBody>
      </p:sp>
    </p:spTree>
    <p:extLst>
      <p:ext uri="{BB962C8B-B14F-4D97-AF65-F5344CB8AC3E}">
        <p14:creationId xmlns:p14="http://schemas.microsoft.com/office/powerpoint/2010/main" val="81167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162877"/>
            <a:ext cx="7920880" cy="669512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endParaRPr lang="pt-BR" sz="1400" b="1" dirty="0" smtClean="0">
              <a:solidFill>
                <a:schemeClr val="tx1"/>
              </a:solidFill>
              <a:latin typeface="Cambria"/>
              <a:ea typeface="Batang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endParaRPr lang="pt-BR" sz="1400" b="1" dirty="0">
              <a:solidFill>
                <a:schemeClr val="tx1"/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INTANGIBILIDADE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DOS SERVIÇOS: </a:t>
            </a:r>
            <a:endParaRPr lang="pt-BR" sz="1200" b="1" dirty="0" smtClean="0">
              <a:solidFill>
                <a:schemeClr val="tx1"/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   Significa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que eles não podem ser vistos,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provados, sentidos, ouvidos ou cheirados antes da compra. Por exemplo; quem se submete a uma cirurgia plástica não pode ver o resultado antes de se olhar no espelho, após o serviço ter sido realizado.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INSEPARABILIDADE DOS SERVIÇOS: </a:t>
            </a:r>
            <a:endParaRPr lang="pt-BR" sz="1200" b="1" dirty="0" smtClean="0">
              <a:solidFill>
                <a:schemeClr val="tx1"/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   Significa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que eles não podem ser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separados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de seus fornecedores, sejam eles pessoas ou equipamentos.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Se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um determinado funcionário é quem fornece o serviço, ele passa a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fazer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parte integrante do produto, ou seja, do serviço. Como o cliente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necessariamente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deve estar presente no ato da execução do serviço, a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interação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; prestador de serviços – cliente é uma característica fundamental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para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a conclusão do serviço. Por exemplo, num tratamento dentário,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se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o paciente não estiver sentado na cadeira do dentista, o serviço de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tratamento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dentário não existe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VARIABILIDADE DOS SERVIÇOS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   Significa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que a qualidade deles depende de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quem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os fornece, bem como de quando, onde e como são fornecidos. Por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exemplo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: alguns hotéis têm a reputação de fornecer melhores serviços que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outros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. Mesmo assim, um determinado funcionário pode não executar seu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serviço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tão bem quanto os demais funcionários do hotel. Até a qualidade do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serviço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prestado por determinado funcionário do hotel pode ser afetado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conforme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; seu estado de espírito, sua energia, seu condicionamento físico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no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momento em que interage com os hóspedes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PERECIBILIDADE DOS SERVIÇOS: </a:t>
            </a:r>
            <a:endParaRPr lang="pt-BR" sz="1200" b="1" dirty="0" smtClean="0">
              <a:solidFill>
                <a:schemeClr val="tx1"/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   Significa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que eles não podem ser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armazenados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para venda ou uso posterior. Por exemplo: um médico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ao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organizar sua agenda diária de consultas, define um número de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atendimentos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para aquele dia. Se um paciente agendado não comparecer à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consulta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marcada, o atendimento daquela hora perece, ou seja, desaparece.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No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final do dia o faturamento daquele período ficará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comprometido.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endParaRPr lang="pt-BR" sz="1200" b="1" dirty="0">
              <a:solidFill>
                <a:schemeClr val="tx1"/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endParaRPr lang="pt-BR" sz="1200" b="1" dirty="0">
              <a:solidFill>
                <a:schemeClr val="tx1"/>
              </a:solidFill>
              <a:latin typeface="Cambria"/>
              <a:ea typeface="Batang"/>
              <a:cs typeface="Times New Roman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295636" y="-315416"/>
            <a:ext cx="6624736" cy="81981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pt-BR" sz="1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/>
            </a:r>
            <a:br>
              <a:rPr lang="pt-BR" sz="1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</a:br>
            <a:r>
              <a:rPr lang="pt-BR" sz="1400" b="1" dirty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/>
            </a:r>
            <a:br>
              <a:rPr lang="pt-BR" sz="1400" b="1" dirty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</a:br>
            <a:r>
              <a:rPr lang="pt-BR" sz="1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/>
            </a:r>
            <a:br>
              <a:rPr lang="pt-BR" sz="1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</a:br>
            <a:r>
              <a:rPr lang="pt-BR" sz="1400" b="1" dirty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/>
            </a:r>
            <a:br>
              <a:rPr lang="pt-BR" sz="1400" b="1" dirty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</a:br>
            <a:r>
              <a:rPr lang="pt-BR" sz="27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Conceitos</a:t>
            </a:r>
            <a:r>
              <a:rPr lang="pt-BR" sz="2700" dirty="0">
                <a:solidFill>
                  <a:schemeClr val="tx1"/>
                </a:solidFill>
                <a:latin typeface="Cambria"/>
                <a:ea typeface="Batang"/>
                <a:cs typeface="Times New Roman"/>
              </a:rPr>
              <a:t> </a:t>
            </a:r>
            <a:r>
              <a:rPr lang="pt-BR" sz="27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sz="27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endParaRPr lang="pt-BR" sz="27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" name="CaixaDeTexto 3"/>
          <p:cNvSpPr txBox="1"/>
          <p:nvPr/>
        </p:nvSpPr>
        <p:spPr>
          <a:xfrm rot="10800000" flipV="1">
            <a:off x="7937306" y="750597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prstClr val="black"/>
                </a:solidFill>
              </a:rPr>
              <a:t>8</a:t>
            </a:r>
            <a:endParaRPr lang="pt-BR" sz="1200" b="1" dirty="0">
              <a:solidFill>
                <a:prstClr val="black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6876256" y="6093296"/>
            <a:ext cx="936104" cy="27699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pt-BR" sz="1200" b="1" dirty="0"/>
              <a:t>Integração</a:t>
            </a:r>
          </a:p>
        </p:txBody>
      </p:sp>
    </p:spTree>
    <p:extLst>
      <p:ext uri="{BB962C8B-B14F-4D97-AF65-F5344CB8AC3E}">
        <p14:creationId xmlns:p14="http://schemas.microsoft.com/office/powerpoint/2010/main" val="134952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476673"/>
            <a:ext cx="7920880" cy="63813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endParaRPr lang="pt-BR" sz="1100" b="1" dirty="0" smtClean="0">
              <a:solidFill>
                <a:schemeClr val="tx1"/>
              </a:solidFill>
              <a:latin typeface="Cambria"/>
              <a:ea typeface="Batang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endParaRPr lang="pt-BR" sz="1100" b="1" dirty="0">
              <a:solidFill>
                <a:schemeClr val="tx1"/>
              </a:solidFill>
              <a:latin typeface="Cambria"/>
              <a:ea typeface="Batang"/>
              <a:cs typeface="Times New Roman"/>
            </a:endParaRPr>
          </a:p>
          <a:p>
            <a:pPr algn="l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pt-BR" sz="2000" b="1" dirty="0" smtClean="0">
                <a:solidFill>
                  <a:prstClr val="black"/>
                </a:solidFill>
                <a:latin typeface="Calibri" pitchFamily="34" charset="0"/>
                <a:ea typeface="Batang"/>
                <a:cs typeface="Calibri" pitchFamily="34" charset="0"/>
              </a:rPr>
              <a:t>Habilidades -</a:t>
            </a:r>
            <a:endParaRPr lang="pt-BR" sz="2000" b="1" dirty="0" smtClean="0">
              <a:solidFill>
                <a:schemeClr val="tx1"/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                       Para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ser um açougueiro é necessário que o profissional entenda da anatomia bovina e suína e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os cortes das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carnes,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 de suas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características principais e a melhor forma de prepará-las, para poder orientar e ajudar o cliente a escolher a carne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adequada a sua necessidade .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Outras características interessantes são:</a:t>
            </a:r>
          </a:p>
          <a:p>
            <a:pPr algn="l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Boa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visão</a:t>
            </a:r>
          </a:p>
          <a:p>
            <a:pPr algn="l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Firmeza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nas mãos</a:t>
            </a:r>
          </a:p>
          <a:p>
            <a:pPr algn="l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 H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abilidade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com objetos cortantes como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facas etc...</a:t>
            </a:r>
            <a:endParaRPr lang="pt-BR" sz="1200" b="1" dirty="0">
              <a:solidFill>
                <a:schemeClr val="tx1"/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algn="l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 P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aciência</a:t>
            </a:r>
            <a:endParaRPr lang="pt-BR" sz="1200" b="1" dirty="0">
              <a:solidFill>
                <a:schemeClr val="tx1"/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algn="l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Capacidade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de concentração</a:t>
            </a:r>
          </a:p>
          <a:p>
            <a:pPr algn="l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 C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apacidade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de entendimento das solicitações dos clientes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Não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existe uma formação necessária para ser um açougueiro, pois o aprendizado das técnicas e métodos de um açougueiro vem com a prática, aperfeiçoamento e especialização que envolve conceitos técnicos de corte e características das carnes, higiene, armazenamento e refrigeração,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e </a:t>
            </a:r>
            <a:r>
              <a:rPr lang="pt-BR" sz="1200" b="1" dirty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uma parte </a:t>
            </a:r>
            <a:r>
              <a:rPr lang="pt-BR" sz="1200" b="1" dirty="0" smtClean="0">
                <a:solidFill>
                  <a:schemeClr val="tx1"/>
                </a:solidFill>
                <a:latin typeface="Calibri" pitchFamily="34" charset="0"/>
                <a:ea typeface="Batang"/>
                <a:cs typeface="Calibri" pitchFamily="34" charset="0"/>
              </a:rPr>
              <a:t>prática.</a:t>
            </a:r>
            <a:endParaRPr lang="pt-BR" sz="1200" b="1" dirty="0">
              <a:solidFill>
                <a:schemeClr val="tx1"/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endParaRPr lang="pt-BR" sz="1200" b="1" dirty="0" smtClean="0">
              <a:solidFill>
                <a:schemeClr val="tx1"/>
              </a:solidFill>
              <a:latin typeface="Calibri" pitchFamily="34" charset="0"/>
              <a:ea typeface="Batang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30780" algn="l"/>
              </a:tabLst>
            </a:pPr>
            <a:endParaRPr lang="pt-BR" sz="1200" b="1" dirty="0">
              <a:solidFill>
                <a:schemeClr val="tx1"/>
              </a:solidFill>
              <a:latin typeface="Cambria"/>
              <a:ea typeface="Batang"/>
              <a:cs typeface="Times New Roman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295636" y="-503719"/>
            <a:ext cx="6624736" cy="1008113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pt-BR" sz="1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/>
            </a:r>
            <a:br>
              <a:rPr lang="pt-BR" sz="1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</a:br>
            <a:r>
              <a:rPr lang="pt-BR" sz="1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/>
            </a:r>
            <a:br>
              <a:rPr lang="pt-BR" sz="1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</a:br>
            <a:r>
              <a:rPr lang="pt-BR" sz="1400" b="1" dirty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/>
            </a:r>
            <a:br>
              <a:rPr lang="pt-BR" sz="1400" b="1" dirty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</a:br>
            <a:r>
              <a:rPr lang="pt-BR" sz="1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/>
            </a:r>
            <a:br>
              <a:rPr lang="pt-BR" sz="1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</a:br>
            <a:r>
              <a:rPr lang="pt-BR" sz="2400" b="1" dirty="0" smtClean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>Habilidades </a:t>
            </a:r>
            <a:r>
              <a:rPr lang="pt-BR" sz="2400" b="1" dirty="0">
                <a:solidFill>
                  <a:prstClr val="black"/>
                </a:solidFill>
                <a:latin typeface="Cambria"/>
                <a:ea typeface="Batang"/>
                <a:cs typeface="Times New Roman"/>
              </a:rPr>
              <a:t>Básicas</a:t>
            </a:r>
            <a:r>
              <a:rPr lang="pt-BR" sz="2400" b="1" dirty="0">
                <a:solidFill>
                  <a:schemeClr val="tx1"/>
                </a:solidFill>
                <a:latin typeface="Cambria"/>
                <a:ea typeface="Batang"/>
                <a:cs typeface="Times New Roman"/>
              </a:rPr>
              <a:t/>
            </a:r>
            <a:br>
              <a:rPr lang="pt-BR" sz="2400" b="1" dirty="0">
                <a:solidFill>
                  <a:schemeClr val="tx1"/>
                </a:solidFill>
                <a:latin typeface="Cambria"/>
                <a:ea typeface="Batang"/>
                <a:cs typeface="Times New Roman"/>
              </a:rPr>
            </a:br>
            <a:endParaRPr lang="pt-BR" sz="2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" name="CaixaDeTexto 3"/>
          <p:cNvSpPr txBox="1"/>
          <p:nvPr/>
        </p:nvSpPr>
        <p:spPr>
          <a:xfrm rot="10800000" flipV="1">
            <a:off x="7937306" y="750597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prstClr val="black"/>
                </a:solidFill>
              </a:rPr>
              <a:t>9</a:t>
            </a:r>
            <a:endParaRPr lang="pt-BR" sz="1200" b="1" dirty="0">
              <a:solidFill>
                <a:prstClr val="black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876256" y="6093296"/>
            <a:ext cx="936104" cy="27699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pt-BR" sz="1200" b="1" dirty="0"/>
              <a:t>Integração</a:t>
            </a:r>
          </a:p>
        </p:txBody>
      </p:sp>
    </p:spTree>
    <p:extLst>
      <p:ext uri="{BB962C8B-B14F-4D97-AF65-F5344CB8AC3E}">
        <p14:creationId xmlns:p14="http://schemas.microsoft.com/office/powerpoint/2010/main" val="405960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 Próprio">
  <a:themeElements>
    <a:clrScheme name="Capital Própri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l Própri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l Própri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2287</TotalTime>
  <Words>1510</Words>
  <Application>Microsoft Office PowerPoint</Application>
  <PresentationFormat>Apresentação na tela (4:3)</PresentationFormat>
  <Paragraphs>404</Paragraphs>
  <Slides>21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Capital Próprio</vt:lpstr>
      <vt:lpstr> Programa de Formação Profissional</vt:lpstr>
      <vt:lpstr> Trainees </vt:lpstr>
      <vt:lpstr>Estrutura do Programa</vt:lpstr>
      <vt:lpstr> Treinamento </vt:lpstr>
      <vt:lpstr>Empresa</vt:lpstr>
      <vt:lpstr>  Analise de cenário  ( Cliente bem atendido volta!..). </vt:lpstr>
      <vt:lpstr> Conceitos </vt:lpstr>
      <vt:lpstr>    Conceitos  </vt:lpstr>
      <vt:lpstr>    Habilidades Básicas </vt:lpstr>
      <vt:lpstr>   Perfil   </vt:lpstr>
      <vt:lpstr>Papeis e Responsabilidade</vt:lpstr>
      <vt:lpstr> Papeis e Responsabilidade</vt:lpstr>
      <vt:lpstr>Gestão Social</vt:lpstr>
      <vt:lpstr> Trabalho em equipe </vt:lpstr>
      <vt:lpstr>Trabalho em equipe</vt:lpstr>
      <vt:lpstr> Clientes </vt:lpstr>
      <vt:lpstr>O Ciclo PEVA </vt:lpstr>
      <vt:lpstr>  Etapas </vt:lpstr>
      <vt:lpstr>    Ferramenta de trabalho para soluções e resultados   </vt:lpstr>
      <vt:lpstr>MAPEAMENTO OPERACIONAL ( Cliente bem atendido volta!..).</vt:lpstr>
      <vt:lpstr>  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Formação Profissional</dc:title>
  <dc:creator>Adrino</dc:creator>
  <cp:lastModifiedBy>gabyru</cp:lastModifiedBy>
  <cp:revision>149</cp:revision>
  <dcterms:created xsi:type="dcterms:W3CDTF">2012-02-06T20:26:51Z</dcterms:created>
  <dcterms:modified xsi:type="dcterms:W3CDTF">2012-09-20T01:00:50Z</dcterms:modified>
</cp:coreProperties>
</file>